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2"/>
  </p:notesMasterIdLst>
  <p:sldIdLst>
    <p:sldId id="283" r:id="rId5"/>
    <p:sldId id="296" r:id="rId6"/>
    <p:sldId id="286" r:id="rId7"/>
    <p:sldId id="289" r:id="rId8"/>
    <p:sldId id="290" r:id="rId9"/>
    <p:sldId id="291" r:id="rId10"/>
    <p:sldId id="292" r:id="rId11"/>
    <p:sldId id="293" r:id="rId12"/>
    <p:sldId id="294" r:id="rId13"/>
    <p:sldId id="266" r:id="rId14"/>
    <p:sldId id="265" r:id="rId15"/>
    <p:sldId id="264" r:id="rId16"/>
    <p:sldId id="261" r:id="rId17"/>
    <p:sldId id="272" r:id="rId18"/>
    <p:sldId id="267" r:id="rId19"/>
    <p:sldId id="268" r:id="rId20"/>
    <p:sldId id="270" r:id="rId21"/>
    <p:sldId id="263" r:id="rId22"/>
    <p:sldId id="262" r:id="rId23"/>
    <p:sldId id="271" r:id="rId24"/>
    <p:sldId id="284" r:id="rId25"/>
    <p:sldId id="298" r:id="rId26"/>
    <p:sldId id="299" r:id="rId27"/>
    <p:sldId id="300" r:id="rId28"/>
    <p:sldId id="301" r:id="rId29"/>
    <p:sldId id="277" r:id="rId30"/>
    <p:sldId id="302" r:id="rId31"/>
  </p:sldIdLst>
  <p:sldSz cx="9144000" cy="5143500" type="screen16x9"/>
  <p:notesSz cx="6724650" cy="97742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sse Bengt Nordby" initials="LBN" lastIdx="1" clrIdx="0">
    <p:extLst>
      <p:ext uri="{19B8F6BF-5375-455C-9EA6-DF929625EA0E}">
        <p15:presenceInfo xmlns:p15="http://schemas.microsoft.com/office/powerpoint/2012/main" userId="S::va-lasnor@lofoten.nu::3f23002b-730f-4b18-90ab-ab69ccd591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8F4"/>
    <a:srgbClr val="FFFFFF"/>
    <a:srgbClr val="FC3729"/>
    <a:srgbClr val="B1B0B0"/>
    <a:srgbClr val="666666"/>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46F890A9-2807-4EBB-B81D-B2AA78EC7F39}" styleName="Mørk stil 2 - uthevingsfarge 5 / uthevingsfarg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ys stil 2 - uthevingsfarg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ys stil 2 - uthevingsfarg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ys stil 2 - uthevingsfarg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ys stil 2 - uthevingsfarg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emastil 1 - uthevingsfarg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napToObjects="1">
      <p:cViewPr varScale="1">
        <p:scale>
          <a:sx n="214" d="100"/>
          <a:sy n="214" d="100"/>
        </p:scale>
        <p:origin x="348" y="162"/>
      </p:cViewPr>
      <p:guideLst>
        <p:guide orient="horz" pos="1620"/>
        <p:guide pos="2880"/>
      </p:guideLst>
    </p:cSldViewPr>
  </p:slideViewPr>
  <p:notesTextViewPr>
    <p:cViewPr>
      <p:scale>
        <a:sx n="3" d="2"/>
        <a:sy n="3" d="2"/>
      </p:scale>
      <p:origin x="0" y="0"/>
    </p:cViewPr>
  </p:notesTextViewPr>
  <p:sorterViewPr>
    <p:cViewPr>
      <p:scale>
        <a:sx n="149" d="100"/>
        <a:sy n="14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4CD9093B-8FBE-4152-98A5-2F79AC78B106}" type="datetimeFigureOut">
              <a:rPr lang="nb-NO" smtClean="0"/>
              <a:t>06.05.2022</a:t>
            </a:fld>
            <a:endParaRPr lang="nb-NO" dirty="0"/>
          </a:p>
        </p:txBody>
      </p:sp>
      <p:sp>
        <p:nvSpPr>
          <p:cNvPr id="4" name="Plassholder for lysbilde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F744F95B-43C6-485B-BD3E-8A6BA80ECFE5}" type="slidenum">
              <a:rPr lang="nb-NO" smtClean="0"/>
              <a:t>‹#›</a:t>
            </a:fld>
            <a:endParaRPr lang="nb-NO" dirty="0"/>
          </a:p>
        </p:txBody>
      </p:sp>
    </p:spTree>
    <p:extLst>
      <p:ext uri="{BB962C8B-B14F-4D97-AF65-F5344CB8AC3E}">
        <p14:creationId xmlns:p14="http://schemas.microsoft.com/office/powerpoint/2010/main" val="3640601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943601" y="1868379"/>
            <a:ext cx="7245480" cy="655940"/>
          </a:xfrm>
        </p:spPr>
        <p:txBody>
          <a:bodyPr/>
          <a:lstStyle/>
          <a:p>
            <a:r>
              <a:rPr lang="nb-NO"/>
              <a:t>Klikk for å redigere tittelstil</a:t>
            </a:r>
            <a:endParaRPr lang="en-US" dirty="0"/>
          </a:p>
        </p:txBody>
      </p:sp>
      <p:sp>
        <p:nvSpPr>
          <p:cNvPr id="3" name="Subtitle 2"/>
          <p:cNvSpPr>
            <a:spLocks noGrp="1"/>
          </p:cNvSpPr>
          <p:nvPr>
            <p:ph type="subTitle" idx="1"/>
          </p:nvPr>
        </p:nvSpPr>
        <p:spPr>
          <a:xfrm>
            <a:off x="943601" y="2524318"/>
            <a:ext cx="7245480" cy="1314450"/>
          </a:xfrm>
        </p:spPr>
        <p:txBody>
          <a:bodyPr>
            <a:normAutofit/>
          </a:bodyPr>
          <a:lstStyle>
            <a:lvl1pPr marL="0" indent="0" algn="l">
              <a:buNone/>
              <a:defRPr sz="18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pic>
        <p:nvPicPr>
          <p:cNvPr id="15" name="Bilde 14" descr="Hjertet(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2843"/>
            <a:ext cx="9144000" cy="1304925"/>
          </a:xfrm>
          <a:prstGeom prst="rect">
            <a:avLst/>
          </a:prstGeom>
        </p:spPr>
      </p:pic>
      <p:pic>
        <p:nvPicPr>
          <p:cNvPr id="17" name="Bilde 16" descr="Fagforbundet logo-07.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51" y="528557"/>
            <a:ext cx="1574660" cy="291958"/>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4" name="Plassholder for tabell 3"/>
          <p:cNvSpPr>
            <a:spLocks noGrp="1"/>
          </p:cNvSpPr>
          <p:nvPr>
            <p:ph type="tbl" sz="quarter" idx="10"/>
          </p:nvPr>
        </p:nvSpPr>
        <p:spPr>
          <a:xfrm>
            <a:off x="588385" y="1514475"/>
            <a:ext cx="7695190" cy="2880512"/>
          </a:xfrm>
        </p:spPr>
        <p:txBody>
          <a:bodyPr/>
          <a:lstStyle>
            <a:lvl1pPr marL="0" indent="0">
              <a:buNone/>
              <a:defRPr/>
            </a:lvl1pPr>
          </a:lstStyle>
          <a:p>
            <a:r>
              <a:rPr lang="nb-NO" dirty="0"/>
              <a:t>Klikk ikonet for å legge til en tabell</a:t>
            </a:r>
          </a:p>
        </p:txBody>
      </p:sp>
      <p:sp>
        <p:nvSpPr>
          <p:cNvPr id="6"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5" name="Bilde 4"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98832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p:cNvSpPr>
            <a:spLocks noGrp="1"/>
          </p:cNvSpPr>
          <p:nvPr>
            <p:ph type="ctrTitle"/>
          </p:nvPr>
        </p:nvSpPr>
        <p:spPr>
          <a:xfrm>
            <a:off x="943601" y="1868379"/>
            <a:ext cx="7245480" cy="655940"/>
          </a:xfrm>
        </p:spPr>
        <p:txBody>
          <a:bodyPr/>
          <a:lstStyle/>
          <a:p>
            <a:r>
              <a:rPr lang="nb-NO"/>
              <a:t>Klikk for å redigere tittelstil</a:t>
            </a:r>
            <a:endParaRPr lang="en-US" dirty="0"/>
          </a:p>
        </p:txBody>
      </p:sp>
      <p:sp>
        <p:nvSpPr>
          <p:cNvPr id="3" name="Subtitle 2"/>
          <p:cNvSpPr>
            <a:spLocks noGrp="1"/>
          </p:cNvSpPr>
          <p:nvPr>
            <p:ph type="subTitle" idx="1"/>
          </p:nvPr>
        </p:nvSpPr>
        <p:spPr>
          <a:xfrm>
            <a:off x="943601" y="2524318"/>
            <a:ext cx="7245480" cy="1314450"/>
          </a:xfrm>
        </p:spPr>
        <p:txBody>
          <a:bodyPr>
            <a:normAutofit/>
          </a:bodyPr>
          <a:lstStyle>
            <a:lvl1pPr marL="0" indent="0" algn="l">
              <a:buNone/>
              <a:defRPr sz="18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pic>
        <p:nvPicPr>
          <p:cNvPr id="7" name="Bilde 6"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51" y="528557"/>
            <a:ext cx="1574660" cy="291958"/>
          </a:xfrm>
          <a:prstGeom prst="rect">
            <a:avLst/>
          </a:prstGeom>
        </p:spPr>
      </p:pic>
      <p:pic>
        <p:nvPicPr>
          <p:cNvPr id="9" name="Bilde 8" descr="Hjertet(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2843"/>
            <a:ext cx="9144000" cy="1304925"/>
          </a:xfrm>
          <a:prstGeom prst="rect">
            <a:avLst/>
          </a:prstGeom>
        </p:spPr>
      </p:pic>
    </p:spTree>
    <p:extLst>
      <p:ext uri="{BB962C8B-B14F-4D97-AF65-F5344CB8AC3E}">
        <p14:creationId xmlns:p14="http://schemas.microsoft.com/office/powerpoint/2010/main" val="52315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8385" y="1590457"/>
            <a:ext cx="7967230" cy="2825540"/>
          </a:xfrm>
        </p:spPr>
        <p:txBody>
          <a:bodyPr/>
          <a:lstStyle>
            <a:lvl1pPr marL="342900" indent="-342900">
              <a:lnSpc>
                <a:spcPct val="100000"/>
              </a:lnSpc>
              <a:spcAft>
                <a:spcPts val="1800"/>
              </a:spcAft>
              <a:buSzPct val="100000"/>
              <a:buFontTx/>
              <a:buBlip>
                <a:blip r:embed="rId2"/>
              </a:buBlip>
              <a:defRPr u="none" strike="noStrike">
                <a:ln>
                  <a:noFill/>
                </a:ln>
              </a:defRPr>
            </a:lvl1pPr>
            <a:lvl2pPr>
              <a:spcAft>
                <a:spcPts val="600"/>
              </a:spcAft>
              <a:buClr>
                <a:srgbClr val="FC3729"/>
              </a:buClr>
              <a:defRPr/>
            </a:lvl2pPr>
            <a:lvl3pPr>
              <a:spcAft>
                <a:spcPts val="600"/>
              </a:spcAft>
              <a:buClr>
                <a:srgbClr val="FC3729"/>
              </a:buClr>
              <a:defRPr/>
            </a:lvl3pPr>
            <a:lvl4pPr>
              <a:spcAft>
                <a:spcPts val="600"/>
              </a:spcAft>
              <a:buClr>
                <a:srgbClr val="FC3729"/>
              </a:buClr>
              <a:defRPr/>
            </a:lvl4pPr>
            <a:lvl5pPr>
              <a:spcAft>
                <a:spcPts val="600"/>
              </a:spcAft>
              <a:buClr>
                <a:srgbClr val="FC3729"/>
              </a:buClr>
              <a:defRPr/>
            </a:lvl5pPr>
          </a:lstStyle>
          <a:p>
            <a:pPr lvl="0"/>
            <a:r>
              <a:rPr lang="en-US" dirty="0"/>
              <a:t>Click to edit Master text styles</a:t>
            </a:r>
          </a:p>
        </p:txBody>
      </p:sp>
      <p:sp>
        <p:nvSpPr>
          <p:cNvPr id="9"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4" name="Bilde 3" descr="Fagforbundet logo-07.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sp>
        <p:nvSpPr>
          <p:cNvPr id="3" name="Content Placeholder 2"/>
          <p:cNvSpPr>
            <a:spLocks noGrp="1"/>
          </p:cNvSpPr>
          <p:nvPr>
            <p:ph idx="1"/>
          </p:nvPr>
        </p:nvSpPr>
        <p:spPr>
          <a:xfrm>
            <a:off x="588385" y="1392379"/>
            <a:ext cx="7967230" cy="2778932"/>
          </a:xfrm>
        </p:spPr>
        <p:txBody>
          <a:bodyPr/>
          <a:lstStyle>
            <a:lvl1pPr marL="342900" indent="-342000">
              <a:lnSpc>
                <a:spcPct val="100000"/>
              </a:lnSpc>
              <a:spcAft>
                <a:spcPts val="600"/>
              </a:spcAft>
              <a:buClr>
                <a:srgbClr val="FC3729"/>
              </a:buClr>
              <a:buSzPct val="100000"/>
              <a:buFont typeface="Source Sans Pro" panose="020B0503030403020204" pitchFamily="34" charset="0"/>
              <a:buChar char="→"/>
              <a:defRPr sz="1600" u="none" strike="noStrike">
                <a:ln>
                  <a:noFill/>
                </a:ln>
              </a:defRPr>
            </a:lvl1pPr>
            <a:lvl2pPr>
              <a:spcAft>
                <a:spcPts val="600"/>
              </a:spcAft>
              <a:buClr>
                <a:srgbClr val="FC3729"/>
              </a:buClr>
              <a:defRPr/>
            </a:lvl2pPr>
            <a:lvl3pPr>
              <a:spcAft>
                <a:spcPts val="600"/>
              </a:spcAft>
              <a:buClr>
                <a:srgbClr val="FC3729"/>
              </a:buClr>
              <a:defRPr/>
            </a:lvl3pPr>
            <a:lvl4pPr>
              <a:spcAft>
                <a:spcPts val="600"/>
              </a:spcAft>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pic>
        <p:nvPicPr>
          <p:cNvPr id="12" name="Bilde 11"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425481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588385" y="545112"/>
            <a:ext cx="5119007" cy="857250"/>
          </a:xfrm>
        </p:spPr>
        <p:txBody>
          <a:bodyPr/>
          <a:lstStyle/>
          <a:p>
            <a:r>
              <a:rPr lang="nb-NO"/>
              <a:t>Klikk for å redigere tittelstil</a:t>
            </a:r>
            <a:endParaRPr lang="en-US" dirty="0"/>
          </a:p>
        </p:txBody>
      </p:sp>
      <p:sp>
        <p:nvSpPr>
          <p:cNvPr id="5" name="Plassholder for tekst 4"/>
          <p:cNvSpPr>
            <a:spLocks noGrp="1"/>
          </p:cNvSpPr>
          <p:nvPr>
            <p:ph type="body" sz="quarter" idx="10"/>
          </p:nvPr>
        </p:nvSpPr>
        <p:spPr>
          <a:xfrm>
            <a:off x="588963" y="1386874"/>
            <a:ext cx="5118429" cy="216693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p:txBody>
      </p:sp>
      <p:pic>
        <p:nvPicPr>
          <p:cNvPr id="9" name="Bilde 8"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355952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lassholder for bilde 6"/>
          <p:cNvSpPr>
            <a:spLocks noGrp="1"/>
          </p:cNvSpPr>
          <p:nvPr>
            <p:ph type="pic" sz="quarter" idx="11" hasCustomPrompt="1"/>
          </p:nvPr>
        </p:nvSpPr>
        <p:spPr>
          <a:xfrm>
            <a:off x="4918127" y="568173"/>
            <a:ext cx="3672000" cy="4030998"/>
          </a:xfrm>
        </p:spPr>
        <p:txBody>
          <a:bodyPr anchor="ctr"/>
          <a:lstStyle>
            <a:lvl1pPr marL="0" indent="0" algn="ctr">
              <a:buNone/>
              <a:defRPr/>
            </a:lvl1pPr>
          </a:lstStyle>
          <a:p>
            <a:r>
              <a:rPr lang="nb-NO" dirty="0"/>
              <a:t>Bilde</a:t>
            </a:r>
          </a:p>
        </p:txBody>
      </p:sp>
      <p:sp>
        <p:nvSpPr>
          <p:cNvPr id="13" name="Title 1"/>
          <p:cNvSpPr>
            <a:spLocks noGrp="1"/>
          </p:cNvSpPr>
          <p:nvPr>
            <p:ph type="title" hasCustomPrompt="1"/>
          </p:nvPr>
        </p:nvSpPr>
        <p:spPr>
          <a:xfrm>
            <a:off x="588385" y="656721"/>
            <a:ext cx="3640950" cy="1096348"/>
          </a:xfrm>
        </p:spPr>
        <p:txBody>
          <a:bodyPr/>
          <a:lstStyle/>
          <a:p>
            <a:r>
              <a:rPr lang="en-US" dirty="0"/>
              <a:t>Click to edit title style</a:t>
            </a:r>
          </a:p>
        </p:txBody>
      </p:sp>
      <p:sp>
        <p:nvSpPr>
          <p:cNvPr id="14" name="Plassholder for tekst 4"/>
          <p:cNvSpPr>
            <a:spLocks noGrp="1"/>
          </p:cNvSpPr>
          <p:nvPr>
            <p:ph type="body" sz="quarter" idx="10"/>
          </p:nvPr>
        </p:nvSpPr>
        <p:spPr>
          <a:xfrm>
            <a:off x="588385" y="1864476"/>
            <a:ext cx="3641527" cy="217799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p:txBody>
      </p:sp>
      <p:pic>
        <p:nvPicPr>
          <p:cNvPr id="20" name="Bilde 19"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99171"/>
            <a:ext cx="1574660" cy="291958"/>
          </a:xfrm>
          <a:prstGeom prst="rect">
            <a:avLst/>
          </a:prstGeom>
        </p:spPr>
      </p:pic>
    </p:spTree>
    <p:extLst>
      <p:ext uri="{BB962C8B-B14F-4D97-AF65-F5344CB8AC3E}">
        <p14:creationId xmlns:p14="http://schemas.microsoft.com/office/powerpoint/2010/main" val="368040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0580" y="657297"/>
            <a:ext cx="3672000" cy="1095771"/>
          </a:xfrm>
        </p:spPr>
        <p:txBody>
          <a:bodyPr/>
          <a:lstStyle/>
          <a:p>
            <a:r>
              <a:rPr lang="en-US" dirty="0"/>
              <a:t>Click to edit title style</a:t>
            </a:r>
          </a:p>
        </p:txBody>
      </p:sp>
      <p:sp>
        <p:nvSpPr>
          <p:cNvPr id="11" name="Plassholder for tekst 4"/>
          <p:cNvSpPr>
            <a:spLocks noGrp="1"/>
          </p:cNvSpPr>
          <p:nvPr>
            <p:ph type="body" sz="quarter" idx="12"/>
          </p:nvPr>
        </p:nvSpPr>
        <p:spPr>
          <a:xfrm>
            <a:off x="4921734" y="1864476"/>
            <a:ext cx="3672000" cy="217799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p:txBody>
      </p:sp>
      <p:sp>
        <p:nvSpPr>
          <p:cNvPr id="12" name="Plassholder for bilde 6"/>
          <p:cNvSpPr>
            <a:spLocks noGrp="1"/>
          </p:cNvSpPr>
          <p:nvPr>
            <p:ph type="pic" sz="quarter" idx="13" hasCustomPrompt="1"/>
          </p:nvPr>
        </p:nvSpPr>
        <p:spPr>
          <a:xfrm>
            <a:off x="681361" y="568174"/>
            <a:ext cx="3672000" cy="3124952"/>
          </a:xfrm>
        </p:spPr>
        <p:txBody>
          <a:bodyPr anchor="ctr"/>
          <a:lstStyle>
            <a:lvl1pPr marL="0" indent="0" algn="ctr">
              <a:buNone/>
              <a:defRPr/>
            </a:lvl1pPr>
          </a:lstStyle>
          <a:p>
            <a:r>
              <a:rPr lang="nb-NO" dirty="0"/>
              <a:t>Bilde</a:t>
            </a:r>
          </a:p>
        </p:txBody>
      </p:sp>
      <p:pic>
        <p:nvPicPr>
          <p:cNvPr id="18" name="Bilde 17"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361" y="4645639"/>
            <a:ext cx="1574660" cy="291958"/>
          </a:xfrm>
          <a:prstGeom prst="rect">
            <a:avLst/>
          </a:prstGeom>
        </p:spPr>
      </p:pic>
    </p:spTree>
    <p:extLst>
      <p:ext uri="{BB962C8B-B14F-4D97-AF65-F5344CB8AC3E}">
        <p14:creationId xmlns:p14="http://schemas.microsoft.com/office/powerpoint/2010/main" val="32681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Plassholder for tekst 8"/>
          <p:cNvSpPr>
            <a:spLocks noGrp="1"/>
          </p:cNvSpPr>
          <p:nvPr>
            <p:ph type="body" sz="quarter" idx="10"/>
          </p:nvPr>
        </p:nvSpPr>
        <p:spPr>
          <a:xfrm>
            <a:off x="623888" y="651737"/>
            <a:ext cx="5760000" cy="3152775"/>
          </a:xfrm>
        </p:spPr>
        <p:txBody>
          <a:bodyPr/>
          <a:lstStyle>
            <a:lvl1pPr marL="0" indent="0">
              <a:lnSpc>
                <a:spcPct val="100000"/>
              </a:lnSpc>
              <a:spcBef>
                <a:spcPts val="600"/>
              </a:spcBef>
              <a:spcAft>
                <a:spcPts val="0"/>
              </a:spcAft>
              <a:buNone/>
              <a:defRPr sz="2500" b="0" i="0"/>
            </a:lvl1pPr>
            <a:lvl2pPr marL="742950" indent="-285750">
              <a:spcAft>
                <a:spcPts val="600"/>
              </a:spcAft>
              <a:buClr>
                <a:srgbClr val="FC3729"/>
              </a:buClr>
              <a:buFont typeface="Arial"/>
              <a:buChar char="•"/>
              <a:defRPr/>
            </a:lvl2pPr>
            <a:lvl3pPr marL="1143000" indent="-228600">
              <a:spcAft>
                <a:spcPts val="600"/>
              </a:spcAft>
              <a:buClr>
                <a:srgbClr val="FC3729"/>
              </a:buClr>
              <a:buFont typeface="Lucida Grande"/>
              <a:buChar char="-"/>
              <a:defRPr/>
            </a:lvl3pPr>
            <a:lvl4pPr marL="1600200" indent="-228600">
              <a:spcAft>
                <a:spcPts val="600"/>
              </a:spcAft>
              <a:buClr>
                <a:srgbClr val="FC3729"/>
              </a:buClr>
              <a:buFont typeface="Arial"/>
              <a:buChar char="•"/>
              <a:defRPr/>
            </a:lvl4pPr>
            <a:lvl5pPr>
              <a:spcAft>
                <a:spcPts val="600"/>
              </a:spcAft>
              <a:buClr>
                <a:srgbClr val="FC3729"/>
              </a:buClr>
              <a:defRPr/>
            </a:lvl5pPr>
          </a:lstStyle>
          <a:p>
            <a:pPr lvl="0"/>
            <a:r>
              <a:rPr lang="nb-NO"/>
              <a:t>Klikk for å redigere tekststiler i malen</a:t>
            </a:r>
          </a:p>
        </p:txBody>
      </p:sp>
      <p:pic>
        <p:nvPicPr>
          <p:cNvPr id="12" name="Bilde 11"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211804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8" name="Bilde 7"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108471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2" name="Bilde 1"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124922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8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9913" y="1888341"/>
            <a:ext cx="7424176" cy="640960"/>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59912" y="2522955"/>
            <a:ext cx="7424176" cy="17499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68" r:id="rId4"/>
    <p:sldLayoutId id="2147493469" r:id="rId5"/>
    <p:sldLayoutId id="2147493470" r:id="rId6"/>
    <p:sldLayoutId id="2147493471" r:id="rId7"/>
    <p:sldLayoutId id="2147493461" r:id="rId8"/>
    <p:sldLayoutId id="2147493462" r:id="rId9"/>
    <p:sldLayoutId id="2147493474" r:id="rId10"/>
    <p:sldLayoutId id="2147493472" r:id="rId11"/>
  </p:sldLayoutIdLst>
  <p:hf sldNum="0" hdr="0" dt="0"/>
  <p:txStyles>
    <p:titleStyle>
      <a:lvl1pPr algn="l" defTabSz="457200" rtl="0" eaLnBrk="1" latinLnBrk="0" hangingPunct="1">
        <a:spcBef>
          <a:spcPct val="0"/>
        </a:spcBef>
        <a:buNone/>
        <a:defRPr sz="3000" b="1" kern="1200">
          <a:solidFill>
            <a:srgbClr val="3C3C3B"/>
          </a:solidFill>
          <a:latin typeface="Source Sans Pro"/>
          <a:ea typeface="+mj-ea"/>
          <a:cs typeface="Source Sans Pro"/>
        </a:defRPr>
      </a:lvl1pPr>
    </p:titleStyle>
    <p:bodyStyle>
      <a:lvl1pPr marL="342900" indent="-342900" algn="l" defTabSz="457200" rtl="0" eaLnBrk="1" latinLnBrk="0" hangingPunct="1">
        <a:spcBef>
          <a:spcPct val="20000"/>
        </a:spcBef>
        <a:buClr>
          <a:srgbClr val="FC3729"/>
        </a:buClr>
        <a:buFont typeface="Source Sans Pro" panose="020B0503030403020204" pitchFamily="34" charset="0"/>
        <a:buChar char="→"/>
        <a:defRPr sz="1600" kern="1200">
          <a:solidFill>
            <a:srgbClr val="3C3C3B"/>
          </a:solidFill>
          <a:latin typeface="Source Sans Pro"/>
          <a:ea typeface="+mn-ea"/>
          <a:cs typeface="Source Sans Pro"/>
        </a:defRPr>
      </a:lvl1pPr>
      <a:lvl2pPr marL="742950" indent="-285750" algn="l" defTabSz="457200" rtl="0" eaLnBrk="1" latinLnBrk="0" hangingPunct="1">
        <a:spcBef>
          <a:spcPct val="20000"/>
        </a:spcBef>
        <a:buClr>
          <a:srgbClr val="FC3729"/>
        </a:buClr>
        <a:buFont typeface="Arial" panose="020B0604020202020204" pitchFamily="34" charset="0"/>
        <a:buChar char="›"/>
        <a:defRPr sz="1600" kern="1200">
          <a:solidFill>
            <a:srgbClr val="3C3C3B"/>
          </a:solidFill>
          <a:latin typeface="Source Sans Pro"/>
          <a:ea typeface="+mn-ea"/>
          <a:cs typeface="Source Sans Pro"/>
        </a:defRPr>
      </a:lvl2pPr>
      <a:lvl3pPr marL="1143000" indent="-228600" algn="l" defTabSz="457200" rtl="0" eaLnBrk="1" latinLnBrk="0" hangingPunct="1">
        <a:spcBef>
          <a:spcPct val="20000"/>
        </a:spcBef>
        <a:buClr>
          <a:srgbClr val="FC3729"/>
        </a:buClr>
        <a:buFont typeface="Source Sans Pro" panose="020B0503030403020204" pitchFamily="34" charset="0"/>
        <a:buChar char="»"/>
        <a:defRPr sz="1600" kern="1200">
          <a:solidFill>
            <a:srgbClr val="3C3C3B"/>
          </a:solidFill>
          <a:latin typeface="Source Sans Pro"/>
          <a:ea typeface="+mn-ea"/>
          <a:cs typeface="Source Sans Pro"/>
        </a:defRPr>
      </a:lvl3pPr>
      <a:lvl4pPr marL="1657350" indent="-285750" algn="l" defTabSz="457200" rtl="0" eaLnBrk="1" latinLnBrk="0" hangingPunct="1">
        <a:spcBef>
          <a:spcPct val="20000"/>
        </a:spcBef>
        <a:buClr>
          <a:srgbClr val="FC3729"/>
        </a:buClr>
        <a:buFont typeface="Source Sans Pro" panose="020B0503030403020204" pitchFamily="34" charset="0"/>
        <a:buChar char="‒"/>
        <a:defRPr sz="1600" kern="1200">
          <a:solidFill>
            <a:srgbClr val="3C3C3B"/>
          </a:solidFill>
          <a:latin typeface="Source Sans Pro"/>
          <a:ea typeface="+mn-ea"/>
          <a:cs typeface="Source Sans Pro"/>
        </a:defRPr>
      </a:lvl4pPr>
      <a:lvl5pPr marL="2057400" indent="-228600" algn="l" defTabSz="457200" rtl="0" eaLnBrk="1" latinLnBrk="0" hangingPunct="1">
        <a:spcBef>
          <a:spcPct val="20000"/>
        </a:spcBef>
        <a:buClr>
          <a:srgbClr val="FC3729"/>
        </a:buClr>
        <a:buFont typeface="Arial" panose="020B0604020202020204" pitchFamily="34" charset="0"/>
        <a:buChar char="•"/>
        <a:defRPr sz="1600" kern="1200">
          <a:solidFill>
            <a:srgbClr val="3C3C3B"/>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24.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6.jpg"/><Relationship Id="rId5" Type="http://schemas.openxmlformats.org/officeDocument/2006/relationships/image" Target="../media/image21.pn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1.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8.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9.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0.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2.jpg"/><Relationship Id="rId5" Type="http://schemas.openxmlformats.org/officeDocument/2006/relationships/image" Target="../media/image21.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3.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8.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no/ukraina-flagg-grafikk-2290980/" TargetMode="External"/><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sv/ukraina-utan-krim-karta-historiskt-1019893/" TargetMode="External"/><Relationship Id="rId2" Type="http://schemas.openxmlformats.org/officeDocument/2006/relationships/image" Target="../media/image14.jpg"/><Relationship Id="rId1" Type="http://schemas.openxmlformats.org/officeDocument/2006/relationships/slideLayout" Target="../slideLayouts/slideLayout9.xml"/><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de/foto/flagge-ukraine-ukraine-flagge-177273/" TargetMode="External"/><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836" y="1152144"/>
            <a:ext cx="8622498" cy="2633472"/>
          </a:xfrm>
        </p:spPr>
      </p:pic>
      <p:sp>
        <p:nvSpPr>
          <p:cNvPr id="2" name="Tittel 1"/>
          <p:cNvSpPr>
            <a:spLocks noGrp="1"/>
          </p:cNvSpPr>
          <p:nvPr>
            <p:ph type="title"/>
          </p:nvPr>
        </p:nvSpPr>
        <p:spPr>
          <a:xfrm>
            <a:off x="593469" y="188496"/>
            <a:ext cx="7967232" cy="857250"/>
          </a:xfrm>
        </p:spPr>
        <p:txBody>
          <a:bodyPr>
            <a:normAutofit fontScale="90000"/>
          </a:bodyPr>
          <a:lstStyle/>
          <a:p>
            <a:r>
              <a:rPr lang="nb-NO" dirty="0">
                <a:solidFill>
                  <a:schemeClr val="accent5">
                    <a:lumMod val="50000"/>
                  </a:schemeClr>
                </a:solidFill>
              </a:rPr>
              <a:t>Fagforbundet Vågan ønsker alle en fin 1. mai! Gratulerer med dagen!</a:t>
            </a:r>
          </a:p>
        </p:txBody>
      </p:sp>
      <p:sp>
        <p:nvSpPr>
          <p:cNvPr id="6" name="TekstSylinder 5"/>
          <p:cNvSpPr txBox="1"/>
          <p:nvPr/>
        </p:nvSpPr>
        <p:spPr>
          <a:xfrm>
            <a:off x="265836" y="1131606"/>
            <a:ext cx="4224528" cy="1107996"/>
          </a:xfrm>
          <a:prstGeom prst="rect">
            <a:avLst/>
          </a:prstGeom>
          <a:noFill/>
        </p:spPr>
        <p:txBody>
          <a:bodyPr wrap="square" rtlCol="0">
            <a:spAutoFit/>
          </a:bodyPr>
          <a:lstStyle/>
          <a:p>
            <a:r>
              <a:rPr lang="nb-NO" sz="6600" dirty="0">
                <a:solidFill>
                  <a:srgbClr val="FFFF00"/>
                </a:solidFill>
              </a:rPr>
              <a:t>1. Mai 2022</a:t>
            </a:r>
          </a:p>
        </p:txBody>
      </p:sp>
    </p:spTree>
    <p:extLst>
      <p:ext uri="{BB962C8B-B14F-4D97-AF65-F5344CB8AC3E}">
        <p14:creationId xmlns:p14="http://schemas.microsoft.com/office/powerpoint/2010/main" val="2914717522"/>
      </p:ext>
    </p:extLst>
  </p:cSld>
  <p:clrMapOvr>
    <a:masterClrMapping/>
  </p:clrMapOvr>
  <mc:AlternateContent xmlns:mc="http://schemas.openxmlformats.org/markup-compatibility/2006" xmlns:p14="http://schemas.microsoft.com/office/powerpoint/2010/main">
    <mc:Choice Requires="p14">
      <p:transition spd="slow" p14:dur="2000" advTm="8846"/>
    </mc:Choice>
    <mc:Fallback xmlns="">
      <p:transition spd="slow" advTm="884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yd 8">
            <a:hlinkClick r:id="" action="ppaction://media"/>
            <a:extLst>
              <a:ext uri="{FF2B5EF4-FFF2-40B4-BE49-F238E27FC236}">
                <a16:creationId xmlns:a16="http://schemas.microsoft.com/office/drawing/2014/main" id="{179599E4-49B6-46A6-B6E3-D758302B59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
        <p:nvSpPr>
          <p:cNvPr id="14" name="TekstSylinder 13">
            <a:extLst>
              <a:ext uri="{FF2B5EF4-FFF2-40B4-BE49-F238E27FC236}">
                <a16:creationId xmlns:a16="http://schemas.microsoft.com/office/drawing/2014/main" id="{45478C89-B644-4AC6-9536-2A7F30CDF7BF}"/>
              </a:ext>
            </a:extLst>
          </p:cNvPr>
          <p:cNvSpPr txBox="1"/>
          <p:nvPr/>
        </p:nvSpPr>
        <p:spPr>
          <a:xfrm>
            <a:off x="215900" y="750675"/>
            <a:ext cx="4572000" cy="3539430"/>
          </a:xfrm>
          <a:prstGeom prst="rect">
            <a:avLst/>
          </a:prstGeom>
          <a:noFill/>
        </p:spPr>
        <p:txBody>
          <a:bodyPr wrap="square">
            <a:spAutoFit/>
          </a:bodyPr>
          <a:lstStyle/>
          <a:p>
            <a:r>
              <a:rPr lang="nb-NO" sz="1600" b="1" dirty="0">
                <a:effectLst/>
                <a:latin typeface="Calibri" panose="020F0502020204030204" pitchFamily="34" charset="0"/>
                <a:ea typeface="Calibri" panose="020F0502020204030204" pitchFamily="34" charset="0"/>
                <a:cs typeface="Times New Roman" panose="02020603050405020304" pitchFamily="18" charset="0"/>
              </a:rPr>
              <a:t>Lønnsoppgjøret 2022</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600" dirty="0">
                <a:effectLst/>
                <a:latin typeface="Calibri" panose="020F0502020204030204" pitchFamily="34" charset="0"/>
                <a:ea typeface="Calibri" panose="020F0502020204030204" pitchFamily="34" charset="0"/>
                <a:cs typeface="Times New Roman" panose="02020603050405020304" pitchFamily="18" charset="0"/>
              </a:rPr>
              <a:t>Lønnsoppgjøret i 2022 er et hovedoppgjør. Det betyr at hele tariffavtalen, ikke bare lønn, er oppe til forhandling. Partene kan forhandle om ferie, pensjon og en rekke andre spørsmål. Det er også anledning til å ta inn nye temaer som partene vil at avtalene skal omfatte.</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600" b="1" dirty="0">
                <a:effectLst/>
                <a:latin typeface="Calibri" panose="020F0502020204030204" pitchFamily="34" charset="0"/>
                <a:ea typeface="Calibri" panose="020F0502020204030204" pitchFamily="34" charset="0"/>
                <a:cs typeface="Times New Roman" panose="02020603050405020304" pitchFamily="18" charset="0"/>
              </a:rPr>
              <a:t>Datoer for lønnsoppgjøret 2022</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600" dirty="0">
                <a:effectLst/>
                <a:latin typeface="Calibri" panose="020F0502020204030204" pitchFamily="34" charset="0"/>
                <a:ea typeface="Calibri" panose="020F0502020204030204" pitchFamily="34" charset="0"/>
                <a:cs typeface="Times New Roman" panose="02020603050405020304" pitchFamily="18" charset="0"/>
              </a:rPr>
              <a:t>Lønnsoppgjøret i år startet 9. mars, med forhandlingene i privat sektor. Fordi vi følger frontfagsmodellen i Norge er det partene i eksportindustrien som begynner.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6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kstSylinder 5"/>
          <p:cNvSpPr txBox="1"/>
          <p:nvPr/>
        </p:nvSpPr>
        <p:spPr>
          <a:xfrm>
            <a:off x="4918127" y="4290105"/>
            <a:ext cx="2898648" cy="461665"/>
          </a:xfrm>
          <a:prstGeom prst="rect">
            <a:avLst/>
          </a:prstGeom>
          <a:noFill/>
        </p:spPr>
        <p:txBody>
          <a:bodyPr wrap="square" rtlCol="0">
            <a:spAutoFit/>
          </a:bodyPr>
          <a:lstStyle/>
          <a:p>
            <a:r>
              <a:rPr lang="nb-NO" sz="800" dirty="0">
                <a:solidFill>
                  <a:schemeClr val="accent5">
                    <a:lumMod val="50000"/>
                  </a:schemeClr>
                </a:solidFill>
              </a:rPr>
              <a:t>Marita Haugen</a:t>
            </a:r>
          </a:p>
          <a:p>
            <a:r>
              <a:rPr lang="nb-NO" sz="800" dirty="0">
                <a:solidFill>
                  <a:schemeClr val="accent5">
                    <a:lumMod val="50000"/>
                  </a:schemeClr>
                </a:solidFill>
              </a:rPr>
              <a:t>Kasserer og fane 2 ansvarlig</a:t>
            </a:r>
          </a:p>
          <a:p>
            <a:r>
              <a:rPr lang="nb-NO" sz="800" dirty="0">
                <a:solidFill>
                  <a:schemeClr val="accent5">
                    <a:lumMod val="50000"/>
                  </a:schemeClr>
                </a:solidFill>
              </a:rPr>
              <a:t>Fagforbundet Vågan</a:t>
            </a:r>
          </a:p>
        </p:txBody>
      </p:sp>
      <p:pic>
        <p:nvPicPr>
          <p:cNvPr id="20" name="Plassholder for bilde 19">
            <a:extLst>
              <a:ext uri="{FF2B5EF4-FFF2-40B4-BE49-F238E27FC236}">
                <a16:creationId xmlns:a16="http://schemas.microsoft.com/office/drawing/2014/main" id="{E10C9A25-16EE-4F9A-AA7D-3E9352DF39FC}"/>
              </a:ext>
            </a:extLst>
          </p:cNvPr>
          <p:cNvPicPr>
            <a:picLocks noGrp="1" noChangeAspect="1"/>
          </p:cNvPicPr>
          <p:nvPr>
            <p:ph type="pic" sz="quarter" idx="11"/>
          </p:nvPr>
        </p:nvPicPr>
        <p:blipFill>
          <a:blip r:embed="rId5"/>
          <a:srcRect l="5419" r="5419"/>
          <a:stretch>
            <a:fillRect/>
          </a:stretch>
        </p:blipFill>
        <p:spPr>
          <a:xfrm>
            <a:off x="4918127" y="568174"/>
            <a:ext cx="3672000" cy="3721932"/>
          </a:xfrm>
        </p:spPr>
      </p:pic>
    </p:spTree>
    <p:extLst>
      <p:ext uri="{BB962C8B-B14F-4D97-AF65-F5344CB8AC3E}">
        <p14:creationId xmlns:p14="http://schemas.microsoft.com/office/powerpoint/2010/main" val="2431605248"/>
      </p:ext>
    </p:extLst>
  </p:cSld>
  <p:clrMapOvr>
    <a:masterClrMapping/>
  </p:clrMapOvr>
  <mc:AlternateContent xmlns:mc="http://schemas.openxmlformats.org/markup-compatibility/2006" xmlns:p14="http://schemas.microsoft.com/office/powerpoint/2010/main">
    <mc:Choice Requires="p14">
      <p:transition spd="slow" p14:dur="2000" advTm="19866"/>
    </mc:Choice>
    <mc:Fallback xmlns="">
      <p:transition spd="slow" advTm="19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9D97F0E6-C6D1-4C13-9DCF-6D4D32EBE395}"/>
              </a:ext>
            </a:extLst>
          </p:cNvPr>
          <p:cNvSpPr>
            <a:spLocks noGrp="1"/>
          </p:cNvSpPr>
          <p:nvPr>
            <p:ph type="title"/>
          </p:nvPr>
        </p:nvSpPr>
        <p:spPr>
          <a:xfrm>
            <a:off x="118872" y="237327"/>
            <a:ext cx="4956047" cy="879627"/>
          </a:xfrm>
        </p:spPr>
        <p:txBody>
          <a:bodyPr>
            <a:normAutofit/>
          </a:bodyPr>
          <a:lstStyle/>
          <a:p>
            <a:r>
              <a:rPr lang="en-US" sz="1600" dirty="0">
                <a:latin typeface="Times New Roman" panose="02020603050405020304" pitchFamily="18" charset="0"/>
                <a:cs typeface="Times New Roman" panose="02020603050405020304" pitchFamily="18" charset="0"/>
              </a:rPr>
              <a:t>Da ble det brudd i forhandlingene igjen!</a:t>
            </a:r>
          </a:p>
        </p:txBody>
      </p:sp>
      <p:sp>
        <p:nvSpPr>
          <p:cNvPr id="13" name="Text Placeholder 3">
            <a:extLst>
              <a:ext uri="{FF2B5EF4-FFF2-40B4-BE49-F238E27FC236}">
                <a16:creationId xmlns:a16="http://schemas.microsoft.com/office/drawing/2014/main" id="{9A8710A2-5CBD-4517-BE20-DEE3307A4F17}"/>
              </a:ext>
            </a:extLst>
          </p:cNvPr>
          <p:cNvSpPr>
            <a:spLocks noGrp="1"/>
          </p:cNvSpPr>
          <p:nvPr>
            <p:ph type="body" sz="quarter" idx="10"/>
          </p:nvPr>
        </p:nvSpPr>
        <p:spPr>
          <a:xfrm>
            <a:off x="221840" y="1051561"/>
            <a:ext cx="4527959" cy="3245376"/>
          </a:xfrm>
        </p:spPr>
        <p:txBody>
          <a:bodyPr/>
          <a:lstStyle/>
          <a:p>
            <a:r>
              <a:rPr lang="nb-NO" dirty="0">
                <a:latin typeface="Times New Roman" panose="02020603050405020304" pitchFamily="18" charset="0"/>
                <a:cs typeface="Times New Roman" panose="02020603050405020304" pitchFamily="18" charset="0"/>
              </a:rPr>
              <a:t>I går 29. april 2022 var det allerede brudd i lønnsforhandlingene. KS Arbeidsgiver siden ville ikke at hele laget (alle yrkesgrupper) skulle få et rettferdig lønnsoppgjør.</a:t>
            </a:r>
          </a:p>
          <a:p>
            <a:r>
              <a:rPr lang="nb-NO" dirty="0">
                <a:latin typeface="Times New Roman" panose="02020603050405020304" pitchFamily="18" charset="0"/>
                <a:cs typeface="Times New Roman" panose="02020603050405020304" pitchFamily="18" charset="0"/>
              </a:rPr>
              <a:t>Fagforbundet mener at når alle opplever at matvarer, strøm og bensin </a:t>
            </a:r>
            <a:r>
              <a:rPr lang="nb-NO" dirty="0" err="1">
                <a:latin typeface="Times New Roman" panose="02020603050405020304" pitchFamily="18" charset="0"/>
                <a:cs typeface="Times New Roman" panose="02020603050405020304" pitchFamily="18" charset="0"/>
              </a:rPr>
              <a:t>osv</a:t>
            </a:r>
            <a:r>
              <a:rPr lang="nb-NO" dirty="0">
                <a:latin typeface="Times New Roman" panose="02020603050405020304" pitchFamily="18" charset="0"/>
                <a:cs typeface="Times New Roman" panose="02020603050405020304" pitchFamily="18" charset="0"/>
              </a:rPr>
              <a:t> blir dyrere, må hele laget få et godt lønnsoppgjør. </a:t>
            </a:r>
          </a:p>
          <a:p>
            <a:r>
              <a:rPr lang="nb-NO" dirty="0">
                <a:latin typeface="Times New Roman" panose="02020603050405020304" pitchFamily="18" charset="0"/>
                <a:cs typeface="Times New Roman" panose="02020603050405020304" pitchFamily="18" charset="0"/>
              </a:rPr>
              <a:t>Derfor er det viktig at vi alle sammen står opp for et rettferdig lønnsoppgjør</a:t>
            </a:r>
          </a:p>
        </p:txBody>
      </p:sp>
      <p:sp>
        <p:nvSpPr>
          <p:cNvPr id="7" name="TekstSylinder 6">
            <a:extLst>
              <a:ext uri="{FF2B5EF4-FFF2-40B4-BE49-F238E27FC236}">
                <a16:creationId xmlns:a16="http://schemas.microsoft.com/office/drawing/2014/main" id="{B61C8FD7-C4A2-4F42-9938-D7F135E2CB3A}"/>
              </a:ext>
            </a:extLst>
          </p:cNvPr>
          <p:cNvSpPr txBox="1"/>
          <p:nvPr/>
        </p:nvSpPr>
        <p:spPr>
          <a:xfrm>
            <a:off x="4918127" y="3968750"/>
            <a:ext cx="3672000" cy="430887"/>
          </a:xfrm>
          <a:prstGeom prst="rect">
            <a:avLst/>
          </a:prstGeom>
          <a:noFill/>
        </p:spPr>
        <p:txBody>
          <a:bodyPr wrap="square" rtlCol="0">
            <a:spAutoFit/>
          </a:bodyPr>
          <a:lstStyle/>
          <a:p>
            <a:r>
              <a:rPr lang="nb-NO" sz="1100" dirty="0"/>
              <a:t>Fagforbundet Vågan</a:t>
            </a:r>
          </a:p>
          <a:p>
            <a:r>
              <a:rPr lang="nb-NO" sz="1100" dirty="0"/>
              <a:t>Reidun Elise Berg Hansen, nestleder og Lasse Nordby, leder</a:t>
            </a:r>
          </a:p>
        </p:txBody>
      </p:sp>
      <p:pic>
        <p:nvPicPr>
          <p:cNvPr id="14" name="Plassholder for bilde 13">
            <a:extLst>
              <a:ext uri="{FF2B5EF4-FFF2-40B4-BE49-F238E27FC236}">
                <a16:creationId xmlns:a16="http://schemas.microsoft.com/office/drawing/2014/main" id="{084671B1-13C9-4A8E-9068-EFF0C32F7822}"/>
              </a:ext>
            </a:extLst>
          </p:cNvPr>
          <p:cNvPicPr>
            <a:picLocks noGrp="1" noChangeAspect="1"/>
          </p:cNvPicPr>
          <p:nvPr>
            <p:ph type="pic" sz="quarter" idx="11"/>
          </p:nvPr>
        </p:nvPicPr>
        <p:blipFill>
          <a:blip r:embed="rId2"/>
          <a:srcRect l="15838" r="15838"/>
          <a:stretch>
            <a:fillRect/>
          </a:stretch>
        </p:blipFill>
        <p:spPr>
          <a:xfrm>
            <a:off x="4918127" y="568173"/>
            <a:ext cx="3672000" cy="3400577"/>
          </a:xfrm>
        </p:spPr>
      </p:pic>
    </p:spTree>
    <p:extLst>
      <p:ext uri="{BB962C8B-B14F-4D97-AF65-F5344CB8AC3E}">
        <p14:creationId xmlns:p14="http://schemas.microsoft.com/office/powerpoint/2010/main" val="2876190441"/>
      </p:ext>
    </p:extLst>
  </p:cSld>
  <p:clrMapOvr>
    <a:masterClrMapping/>
  </p:clrMapOvr>
  <mc:AlternateContent xmlns:mc="http://schemas.openxmlformats.org/markup-compatibility/2006" xmlns:p14="http://schemas.microsoft.com/office/powerpoint/2010/main">
    <mc:Choice Requires="p14">
      <p:transition spd="slow" p14:dur="2000" advTm="30444"/>
    </mc:Choice>
    <mc:Fallback xmlns="">
      <p:transition spd="slow" advTm="3044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a:extLst>
              <a:ext uri="{FF2B5EF4-FFF2-40B4-BE49-F238E27FC236}">
                <a16:creationId xmlns:a16="http://schemas.microsoft.com/office/drawing/2014/main" id="{A3461347-0277-4755-8E55-743BCBC432AF}"/>
              </a:ext>
            </a:extLst>
          </p:cNvPr>
          <p:cNvSpPr txBox="1"/>
          <p:nvPr/>
        </p:nvSpPr>
        <p:spPr>
          <a:xfrm>
            <a:off x="154168" y="244925"/>
            <a:ext cx="2596838" cy="3687163"/>
          </a:xfrm>
          <a:prstGeom prst="rect">
            <a:avLst/>
          </a:prstGeom>
          <a:noFill/>
        </p:spPr>
        <p:txBody>
          <a:bodyPr wrap="square" rtlCol="0">
            <a:spAutoFit/>
          </a:bodyPr>
          <a:lstStyle/>
          <a:p>
            <a:pPr lvl="0">
              <a:spcBef>
                <a:spcPct val="20000"/>
              </a:spcBef>
              <a:buClr>
                <a:srgbClr val="FC3729"/>
              </a:buClr>
            </a:pPr>
            <a:r>
              <a:rPr lang="nb-NO" sz="1600" b="1" dirty="0">
                <a:solidFill>
                  <a:srgbClr val="002060"/>
                </a:solidFill>
                <a:latin typeface="Source Sans Pro"/>
              </a:rPr>
              <a:t>1. Mai - Arbeidernes internasjonale kampdag</a:t>
            </a:r>
            <a:br>
              <a:rPr lang="nb-NO" sz="2000" dirty="0">
                <a:solidFill>
                  <a:srgbClr val="002060"/>
                </a:solidFill>
                <a:latin typeface="Source Sans Pro"/>
              </a:rPr>
            </a:br>
            <a:r>
              <a:rPr lang="nb-NO" sz="1600" dirty="0">
                <a:solidFill>
                  <a:srgbClr val="3C3C3B"/>
                </a:solidFill>
                <a:latin typeface="Source Sans Pro"/>
              </a:rPr>
              <a:t>Kampene som er kjempet opp gjennom årene har skapt de rettighetene som vi i dag har i arbeidslivet, men de kommer ikke av seg selv. </a:t>
            </a:r>
          </a:p>
          <a:p>
            <a:pPr lvl="0">
              <a:spcBef>
                <a:spcPct val="20000"/>
              </a:spcBef>
              <a:buClr>
                <a:srgbClr val="FC3729"/>
              </a:buClr>
            </a:pPr>
            <a:r>
              <a:rPr lang="nb-NO" sz="1600" dirty="0">
                <a:solidFill>
                  <a:srgbClr val="3C3C3B"/>
                </a:solidFill>
                <a:latin typeface="Source Sans Pro"/>
              </a:rPr>
              <a:t>Vi må fortsette arbeide for nye og verne om våre vedtatte rettigheter. </a:t>
            </a:r>
          </a:p>
          <a:p>
            <a:pPr lvl="0">
              <a:spcBef>
                <a:spcPct val="20000"/>
              </a:spcBef>
              <a:buClr>
                <a:srgbClr val="FC3729"/>
              </a:buClr>
            </a:pPr>
            <a:endParaRPr lang="nb-NO" sz="1600" b="1" i="1" dirty="0">
              <a:solidFill>
                <a:srgbClr val="3C3C3B"/>
              </a:solidFill>
              <a:latin typeface="Source Sans Pro"/>
            </a:endParaRPr>
          </a:p>
          <a:p>
            <a:pPr lvl="0">
              <a:spcBef>
                <a:spcPct val="20000"/>
              </a:spcBef>
              <a:buClr>
                <a:srgbClr val="FC3729"/>
              </a:buClr>
            </a:pPr>
            <a:r>
              <a:rPr lang="nb-NO" sz="1600" b="1" i="1" dirty="0">
                <a:solidFill>
                  <a:srgbClr val="002060"/>
                </a:solidFill>
                <a:latin typeface="Source Sans Pro"/>
              </a:rPr>
              <a:t>1. mai er fortsatt en veldig viktig kampdag for oss alle! </a:t>
            </a:r>
          </a:p>
        </p:txBody>
      </p:sp>
      <p:pic>
        <p:nvPicPr>
          <p:cNvPr id="5" name="Lyd 4">
            <a:hlinkClick r:id="" action="ppaction://media"/>
            <a:extLst>
              <a:ext uri="{FF2B5EF4-FFF2-40B4-BE49-F238E27FC236}">
                <a16:creationId xmlns:a16="http://schemas.microsoft.com/office/drawing/2014/main" id="{30B82A81-8F3D-4B6C-953E-8CB9E68A9E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grpSp>
        <p:nvGrpSpPr>
          <p:cNvPr id="4" name="Gruppe 3">
            <a:extLst>
              <a:ext uri="{FF2B5EF4-FFF2-40B4-BE49-F238E27FC236}">
                <a16:creationId xmlns:a16="http://schemas.microsoft.com/office/drawing/2014/main" id="{71C8B077-31B2-4924-B01F-0A67B046A8CF}"/>
              </a:ext>
            </a:extLst>
          </p:cNvPr>
          <p:cNvGrpSpPr/>
          <p:nvPr/>
        </p:nvGrpSpPr>
        <p:grpSpPr>
          <a:xfrm>
            <a:off x="2752751" y="407468"/>
            <a:ext cx="6071839" cy="3510481"/>
            <a:chOff x="2751006" y="407468"/>
            <a:chExt cx="6071839" cy="3510481"/>
          </a:xfrm>
        </p:grpSpPr>
        <p:pic>
          <p:nvPicPr>
            <p:cNvPr id="6" name="Bilde 5" descr="Et bilde som inneholder tekst, utendørs, person, snø&#10;&#10;Automatisk generert beskrivelse">
              <a:extLst>
                <a:ext uri="{FF2B5EF4-FFF2-40B4-BE49-F238E27FC236}">
                  <a16:creationId xmlns:a16="http://schemas.microsoft.com/office/drawing/2014/main" id="{E8DAC8E4-325D-44DB-B3AF-B5CC31CEC80B}"/>
                </a:ext>
              </a:extLst>
            </p:cNvPr>
            <p:cNvPicPr>
              <a:picLocks noChangeAspect="1"/>
            </p:cNvPicPr>
            <p:nvPr/>
          </p:nvPicPr>
          <p:blipFill>
            <a:blip r:embed="rId5"/>
            <a:stretch>
              <a:fillRect/>
            </a:stretch>
          </p:blipFill>
          <p:spPr>
            <a:xfrm>
              <a:off x="2751006" y="407468"/>
              <a:ext cx="6071839" cy="3510481"/>
            </a:xfrm>
            <a:prstGeom prst="rect">
              <a:avLst/>
            </a:prstGeom>
          </p:spPr>
        </p:pic>
        <p:pic>
          <p:nvPicPr>
            <p:cNvPr id="3" name="Bilde 2">
              <a:extLst>
                <a:ext uri="{FF2B5EF4-FFF2-40B4-BE49-F238E27FC236}">
                  <a16:creationId xmlns:a16="http://schemas.microsoft.com/office/drawing/2014/main" id="{117BCA12-21B0-44C8-B7EB-0329B0E9480D}"/>
                </a:ext>
              </a:extLst>
            </p:cNvPr>
            <p:cNvPicPr>
              <a:picLocks noChangeAspect="1"/>
            </p:cNvPicPr>
            <p:nvPr/>
          </p:nvPicPr>
          <p:blipFill>
            <a:blip r:embed="rId6"/>
            <a:stretch>
              <a:fillRect/>
            </a:stretch>
          </p:blipFill>
          <p:spPr>
            <a:xfrm>
              <a:off x="2751006" y="1504285"/>
              <a:ext cx="4677451" cy="2385221"/>
            </a:xfrm>
            <a:prstGeom prst="rect">
              <a:avLst/>
            </a:prstGeom>
          </p:spPr>
        </p:pic>
      </p:grpSp>
    </p:spTree>
    <p:extLst>
      <p:ext uri="{BB962C8B-B14F-4D97-AF65-F5344CB8AC3E}">
        <p14:creationId xmlns:p14="http://schemas.microsoft.com/office/powerpoint/2010/main" val="2446878487"/>
      </p:ext>
    </p:extLst>
  </p:cSld>
  <p:clrMapOvr>
    <a:masterClrMapping/>
  </p:clrMapOvr>
  <mc:AlternateContent xmlns:mc="http://schemas.openxmlformats.org/markup-compatibility/2006" xmlns:p14="http://schemas.microsoft.com/office/powerpoint/2010/main">
    <mc:Choice Requires="p14">
      <p:transition spd="slow" p14:dur="2000" advTm="14751"/>
    </mc:Choice>
    <mc:Fallback xmlns="">
      <p:transition spd="slow" advTm="14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8F4"/>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51D932B-0355-4730-93FD-24D3446E14BD}"/>
              </a:ext>
            </a:extLst>
          </p:cNvPr>
          <p:cNvSpPr>
            <a:spLocks noGrp="1"/>
          </p:cNvSpPr>
          <p:nvPr>
            <p:ph type="title"/>
          </p:nvPr>
        </p:nvSpPr>
        <p:spPr>
          <a:xfrm>
            <a:off x="73152" y="152253"/>
            <a:ext cx="4619498" cy="1071995"/>
          </a:xfrm>
        </p:spPr>
        <p:txBody>
          <a:bodyPr>
            <a:noAutofit/>
          </a:bodyPr>
          <a:lstStyle/>
          <a:p>
            <a:pPr algn="ctr"/>
            <a:r>
              <a:rPr lang="nb-NO" sz="1800" dirty="0"/>
              <a:t>«Trygghet for helse og arbeid»</a:t>
            </a:r>
            <a:br>
              <a:rPr lang="nb-NO" sz="1800" dirty="0"/>
            </a:br>
            <a:r>
              <a:rPr lang="nb-NO" sz="1800" dirty="0"/>
              <a:t>Arbeid til alle er jobb nr. 1</a:t>
            </a:r>
          </a:p>
        </p:txBody>
      </p:sp>
      <p:sp>
        <p:nvSpPr>
          <p:cNvPr id="4" name="Plassholder for tekst 3">
            <a:extLst>
              <a:ext uri="{FF2B5EF4-FFF2-40B4-BE49-F238E27FC236}">
                <a16:creationId xmlns:a16="http://schemas.microsoft.com/office/drawing/2014/main" id="{29FA01F4-AE3A-4454-AF22-0E059A3CEE69}"/>
              </a:ext>
            </a:extLst>
          </p:cNvPr>
          <p:cNvSpPr>
            <a:spLocks noGrp="1"/>
          </p:cNvSpPr>
          <p:nvPr>
            <p:ph type="body" sz="quarter" idx="10"/>
          </p:nvPr>
        </p:nvSpPr>
        <p:spPr>
          <a:xfrm>
            <a:off x="321473" y="1004487"/>
            <a:ext cx="4371177" cy="3015985"/>
          </a:xfrm>
        </p:spPr>
        <p:txBody>
          <a:bodyPr>
            <a:normAutofit/>
          </a:bodyPr>
          <a:lstStyle/>
          <a:p>
            <a:pPr algn="ctr"/>
            <a:r>
              <a:rPr lang="nb-NO" sz="1900" dirty="0">
                <a:solidFill>
                  <a:schemeClr val="tx1"/>
                </a:solidFill>
                <a:latin typeface="Times New Roman" panose="02020603050405020304" pitchFamily="18" charset="0"/>
                <a:cs typeface="Times New Roman" panose="02020603050405020304" pitchFamily="18" charset="0"/>
              </a:rPr>
              <a:t>Vår viktigste oppgave er å sikre medlemmene trygge og rettferdige lønns- og arbeidsvilkår!</a:t>
            </a:r>
          </a:p>
          <a:p>
            <a:pPr algn="ctr"/>
            <a:endParaRPr lang="nb-NO" sz="2600" b="1" i="1" dirty="0">
              <a:latin typeface="Times New Roman" panose="02020603050405020304" pitchFamily="18" charset="0"/>
              <a:cs typeface="Times New Roman" panose="02020603050405020304" pitchFamily="18" charset="0"/>
            </a:endParaRPr>
          </a:p>
          <a:p>
            <a:pPr algn="ctr"/>
            <a:r>
              <a:rPr lang="nb-NO" sz="2800" b="1" i="1" dirty="0"/>
              <a:t>Lik lønn for likeverdig arbeid og utdanning!</a:t>
            </a:r>
            <a:br>
              <a:rPr lang="nb-NO" sz="2800" dirty="0"/>
            </a:br>
            <a:endParaRPr lang="nb-NO" sz="2800" dirty="0"/>
          </a:p>
        </p:txBody>
      </p:sp>
      <p:pic>
        <p:nvPicPr>
          <p:cNvPr id="8" name="Bilde 7" descr="Et bilde som inneholder mat, lys, tegning&#10;&#10;Automatisk generert beskrivelse">
            <a:extLst>
              <a:ext uri="{FF2B5EF4-FFF2-40B4-BE49-F238E27FC236}">
                <a16:creationId xmlns:a16="http://schemas.microsoft.com/office/drawing/2014/main" id="{EE3092F0-F720-46EB-B161-A79CE065A5C8}"/>
              </a:ext>
            </a:extLst>
          </p:cNvPr>
          <p:cNvPicPr>
            <a:picLocks noChangeAspect="1"/>
          </p:cNvPicPr>
          <p:nvPr/>
        </p:nvPicPr>
        <p:blipFill>
          <a:blip r:embed="rId4"/>
          <a:stretch>
            <a:fillRect/>
          </a:stretch>
        </p:blipFill>
        <p:spPr>
          <a:xfrm>
            <a:off x="2946400" y="4020472"/>
            <a:ext cx="1503226" cy="563327"/>
          </a:xfrm>
          <a:prstGeom prst="rect">
            <a:avLst/>
          </a:prstGeom>
        </p:spPr>
      </p:pic>
      <p:pic>
        <p:nvPicPr>
          <p:cNvPr id="5" name="Lyd 4">
            <a:hlinkClick r:id="" action="ppaction://media"/>
            <a:extLst>
              <a:ext uri="{FF2B5EF4-FFF2-40B4-BE49-F238E27FC236}">
                <a16:creationId xmlns:a16="http://schemas.microsoft.com/office/drawing/2014/main" id="{97AF2735-6F53-449F-A1A8-920467E7AB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pic>
        <p:nvPicPr>
          <p:cNvPr id="20" name="Plassholder for bilde 19">
            <a:extLst>
              <a:ext uri="{FF2B5EF4-FFF2-40B4-BE49-F238E27FC236}">
                <a16:creationId xmlns:a16="http://schemas.microsoft.com/office/drawing/2014/main" id="{2978DCC5-6635-47EE-A1B7-04108CF4A711}"/>
              </a:ext>
            </a:extLst>
          </p:cNvPr>
          <p:cNvPicPr>
            <a:picLocks noGrp="1" noChangeAspect="1"/>
          </p:cNvPicPr>
          <p:nvPr>
            <p:ph type="pic" sz="quarter" idx="11"/>
          </p:nvPr>
        </p:nvPicPr>
        <p:blipFill>
          <a:blip r:embed="rId6"/>
          <a:srcRect l="15840" r="15840"/>
          <a:stretch/>
        </p:blipFill>
        <p:spPr>
          <a:xfrm>
            <a:off x="5175250" y="568173"/>
            <a:ext cx="3414877" cy="3748736"/>
          </a:xfrm>
        </p:spPr>
      </p:pic>
      <p:sp>
        <p:nvSpPr>
          <p:cNvPr id="21" name="TekstSylinder 20">
            <a:extLst>
              <a:ext uri="{FF2B5EF4-FFF2-40B4-BE49-F238E27FC236}">
                <a16:creationId xmlns:a16="http://schemas.microsoft.com/office/drawing/2014/main" id="{F414FE0F-99D1-4EB1-99EA-16462D55788D}"/>
              </a:ext>
            </a:extLst>
          </p:cNvPr>
          <p:cNvSpPr txBox="1"/>
          <p:nvPr/>
        </p:nvSpPr>
        <p:spPr>
          <a:xfrm>
            <a:off x="5251450" y="3749196"/>
            <a:ext cx="3162300" cy="338554"/>
          </a:xfrm>
          <a:prstGeom prst="rect">
            <a:avLst/>
          </a:prstGeom>
          <a:noFill/>
        </p:spPr>
        <p:txBody>
          <a:bodyPr wrap="square" rtlCol="0">
            <a:spAutoFit/>
          </a:bodyPr>
          <a:lstStyle/>
          <a:p>
            <a:r>
              <a:rPr lang="nb-NO" sz="800" dirty="0"/>
              <a:t>Reidun Elise Berg Hansen, </a:t>
            </a:r>
          </a:p>
          <a:p>
            <a:r>
              <a:rPr lang="nb-NO" sz="800" dirty="0"/>
              <a:t>nestleder Fagforbundet Vågan</a:t>
            </a:r>
            <a:endParaRPr lang="nb-NO" sz="1200" dirty="0"/>
          </a:p>
        </p:txBody>
      </p:sp>
      <p:sp>
        <p:nvSpPr>
          <p:cNvPr id="2" name="TekstSylinder 1">
            <a:extLst>
              <a:ext uri="{FF2B5EF4-FFF2-40B4-BE49-F238E27FC236}">
                <a16:creationId xmlns:a16="http://schemas.microsoft.com/office/drawing/2014/main" id="{A6CEBE43-2610-4C10-B471-225FFFE87111}"/>
              </a:ext>
            </a:extLst>
          </p:cNvPr>
          <p:cNvSpPr txBox="1"/>
          <p:nvPr/>
        </p:nvSpPr>
        <p:spPr>
          <a:xfrm>
            <a:off x="7077510" y="3104499"/>
            <a:ext cx="1681604" cy="461665"/>
          </a:xfrm>
          <a:prstGeom prst="rect">
            <a:avLst/>
          </a:prstGeom>
          <a:noFill/>
        </p:spPr>
        <p:txBody>
          <a:bodyPr wrap="square" rtlCol="0">
            <a:spAutoFit/>
          </a:bodyPr>
          <a:lstStyle/>
          <a:p>
            <a:r>
              <a:rPr lang="nb-NO" sz="800" dirty="0"/>
              <a:t>Faith Mwaambi, </a:t>
            </a:r>
          </a:p>
          <a:p>
            <a:r>
              <a:rPr lang="nb-NO" sz="800" dirty="0"/>
              <a:t>leder yrke seksjon helse og sosial</a:t>
            </a:r>
          </a:p>
          <a:p>
            <a:r>
              <a:rPr lang="nb-NO" sz="800" dirty="0"/>
              <a:t>Fagforbundet Vågan</a:t>
            </a:r>
          </a:p>
        </p:txBody>
      </p:sp>
    </p:spTree>
    <p:extLst>
      <p:ext uri="{BB962C8B-B14F-4D97-AF65-F5344CB8AC3E}">
        <p14:creationId xmlns:p14="http://schemas.microsoft.com/office/powerpoint/2010/main" val="2839769201"/>
      </p:ext>
    </p:extLst>
  </p:cSld>
  <p:clrMapOvr>
    <a:masterClrMapping/>
  </p:clrMapOvr>
  <mc:AlternateContent xmlns:mc="http://schemas.openxmlformats.org/markup-compatibility/2006" xmlns:p14="http://schemas.microsoft.com/office/powerpoint/2010/main">
    <mc:Choice Requires="p14">
      <p:transition spd="slow" p14:dur="2000" advTm="13581"/>
    </mc:Choice>
    <mc:Fallback xmlns="">
      <p:transition spd="slow" advTm="1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410" b="13410"/>
          <a:stretch>
            <a:fillRect/>
          </a:stretch>
        </p:blipFill>
        <p:spPr/>
      </p:pic>
      <p:sp>
        <p:nvSpPr>
          <p:cNvPr id="3" name="Tittel 2"/>
          <p:cNvSpPr>
            <a:spLocks noGrp="1"/>
          </p:cNvSpPr>
          <p:nvPr>
            <p:ph type="title"/>
          </p:nvPr>
        </p:nvSpPr>
        <p:spPr>
          <a:xfrm>
            <a:off x="374650" y="656721"/>
            <a:ext cx="4197349" cy="1096348"/>
          </a:xfrm>
        </p:spPr>
        <p:txBody>
          <a:bodyPr>
            <a:noAutofit/>
          </a:bodyPr>
          <a:lstStyle/>
          <a:p>
            <a:r>
              <a:rPr lang="nb-NO" dirty="0"/>
              <a:t>Lønn til å leve av -  turnus å leve med</a:t>
            </a:r>
            <a:br>
              <a:rPr lang="nb-NO" dirty="0"/>
            </a:br>
            <a:endParaRPr lang="nb-NO" sz="2400" dirty="0"/>
          </a:p>
        </p:txBody>
      </p:sp>
      <p:sp>
        <p:nvSpPr>
          <p:cNvPr id="4" name="Plassholder for tekst 3"/>
          <p:cNvSpPr>
            <a:spLocks noGrp="1"/>
          </p:cNvSpPr>
          <p:nvPr>
            <p:ph type="body" sz="quarter" idx="10"/>
          </p:nvPr>
        </p:nvSpPr>
        <p:spPr>
          <a:xfrm>
            <a:off x="374651" y="1631950"/>
            <a:ext cx="4197348" cy="2410523"/>
          </a:xfrm>
        </p:spPr>
        <p:txBody>
          <a:bodyPr>
            <a:normAutofit lnSpcReduction="10000"/>
          </a:bodyPr>
          <a:lstStyle/>
          <a:p>
            <a:r>
              <a:rPr lang="nb-NO" dirty="0"/>
              <a:t>For å redusere forskjellene og gjøre fellesskapene sterkere må vi ha et trygt arbeidsliv med hele, faste stillinger istedenfor utrygghet og midlertidighet i arbeidslivet. </a:t>
            </a:r>
          </a:p>
          <a:p>
            <a:r>
              <a:rPr lang="nb-NO" dirty="0"/>
              <a:t>Vi må ha pensjon fra første krone for alle, spesielt viktig for kvinner i deltidsjobber! </a:t>
            </a:r>
          </a:p>
          <a:p>
            <a:r>
              <a:rPr lang="nb-NO" dirty="0"/>
              <a:t>Og vi må ha en eldreomsorg hvor vi sier nei til privatisering og ja til god mat og trygg omsorg for våre eldre.</a:t>
            </a:r>
          </a:p>
          <a:p>
            <a:endParaRPr lang="nb-NO" dirty="0"/>
          </a:p>
        </p:txBody>
      </p:sp>
      <p:sp>
        <p:nvSpPr>
          <p:cNvPr id="6" name="TekstSylinder 5"/>
          <p:cNvSpPr txBox="1"/>
          <p:nvPr/>
        </p:nvSpPr>
        <p:spPr>
          <a:xfrm>
            <a:off x="4918127" y="3952840"/>
            <a:ext cx="3264408" cy="584775"/>
          </a:xfrm>
          <a:prstGeom prst="rect">
            <a:avLst/>
          </a:prstGeom>
          <a:noFill/>
        </p:spPr>
        <p:txBody>
          <a:bodyPr wrap="square" rtlCol="0">
            <a:spAutoFit/>
          </a:bodyPr>
          <a:lstStyle/>
          <a:p>
            <a:r>
              <a:rPr lang="nb-NO" sz="1600" dirty="0">
                <a:solidFill>
                  <a:srgbClr val="FFFFFF"/>
                </a:solidFill>
              </a:rPr>
              <a:t>Anita Olsen, varamedlem</a:t>
            </a:r>
          </a:p>
          <a:p>
            <a:r>
              <a:rPr lang="nb-NO" sz="1600" dirty="0">
                <a:solidFill>
                  <a:srgbClr val="FFFFFF"/>
                </a:solidFill>
              </a:rPr>
              <a:t>Fagforbundet Vågan</a:t>
            </a:r>
          </a:p>
        </p:txBody>
      </p:sp>
      <p:pic>
        <p:nvPicPr>
          <p:cNvPr id="7" name="Lyd 6">
            <a:hlinkClick r:id="" action="ppaction://media"/>
            <a:extLst>
              <a:ext uri="{FF2B5EF4-FFF2-40B4-BE49-F238E27FC236}">
                <a16:creationId xmlns:a16="http://schemas.microsoft.com/office/drawing/2014/main" id="{A338DC5D-62AD-482E-A579-5583D358D3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13995392"/>
      </p:ext>
    </p:extLst>
  </p:cSld>
  <p:clrMapOvr>
    <a:masterClrMapping/>
  </p:clrMapOvr>
  <mc:AlternateContent xmlns:mc="http://schemas.openxmlformats.org/markup-compatibility/2006" xmlns:p14="http://schemas.microsoft.com/office/powerpoint/2010/main">
    <mc:Choice Requires="p14">
      <p:transition spd="slow" p14:dur="2000" advTm="17799"/>
    </mc:Choice>
    <mc:Fallback xmlns="">
      <p:transition spd="slow" advTm="1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553873" y="568173"/>
            <a:ext cx="3640950" cy="886329"/>
          </a:xfrm>
        </p:spPr>
        <p:txBody>
          <a:bodyPr>
            <a:normAutofit fontScale="90000"/>
          </a:bodyPr>
          <a:lstStyle/>
          <a:p>
            <a:pPr marL="0" marR="0" lvl="0" indent="0" defTabSz="457200" rtl="0" eaLnBrk="1" fontAlgn="auto" latinLnBrk="0" hangingPunct="1">
              <a:lnSpc>
                <a:spcPct val="100000"/>
              </a:lnSpc>
              <a:spcBef>
                <a:spcPct val="20000"/>
              </a:spcBef>
              <a:spcAft>
                <a:spcPts val="0"/>
              </a:spcAft>
              <a:tabLst/>
              <a:defRPr/>
            </a:pPr>
            <a:r>
              <a:rPr kumimoji="0" lang="nb-NO" sz="1800" i="0" u="none" strike="noStrike" kern="1200" cap="none" spc="0" normalizeH="0" baseline="0" noProof="0" dirty="0">
                <a:ln>
                  <a:noFill/>
                </a:ln>
                <a:solidFill>
                  <a:srgbClr val="3C3C3B"/>
                </a:solidFill>
                <a:effectLst/>
                <a:uLnTx/>
                <a:uFillTx/>
                <a:latin typeface="Times New Roman" panose="02020603050405020304" pitchFamily="18" charset="0"/>
                <a:ea typeface="Calibri" panose="020F0502020204030204" pitchFamily="34" charset="0"/>
                <a:cs typeface="Times New Roman" panose="02020603050405020304" pitchFamily="18" charset="0"/>
              </a:rPr>
              <a:t>Den digitale hverdagen er nok kommet for å bli også etter pandemien.</a:t>
            </a:r>
            <a:br>
              <a:rPr kumimoji="0" lang="nb-NO" sz="1600" b="0" i="0" u="none" strike="noStrike" kern="1200" cap="none" spc="0" normalizeH="0" baseline="0" noProof="0" dirty="0">
                <a:ln>
                  <a:noFill/>
                </a:ln>
                <a:solidFill>
                  <a:srgbClr val="3C3C3B"/>
                </a:solidFill>
                <a:effectLst/>
                <a:uLnTx/>
                <a:uFillTx/>
                <a:latin typeface="Calibri" panose="020F0502020204030204" pitchFamily="34" charset="0"/>
                <a:ea typeface="Calibri" panose="020F0502020204030204" pitchFamily="34" charset="0"/>
              </a:rPr>
            </a:br>
            <a:endParaRPr lang="nb-NO" dirty="0"/>
          </a:p>
        </p:txBody>
      </p:sp>
      <p:sp>
        <p:nvSpPr>
          <p:cNvPr id="4" name="Plassholder for tekst 3"/>
          <p:cNvSpPr>
            <a:spLocks noGrp="1"/>
          </p:cNvSpPr>
          <p:nvPr>
            <p:ph type="body" sz="quarter" idx="10"/>
          </p:nvPr>
        </p:nvSpPr>
        <p:spPr>
          <a:xfrm>
            <a:off x="584347" y="1159626"/>
            <a:ext cx="3641527" cy="2177997"/>
          </a:xfrm>
        </p:spPr>
        <p:txBody>
          <a:bodyPr>
            <a:normAutofit fontScale="70000" lnSpcReduction="20000"/>
          </a:bodyPr>
          <a:lstStyle/>
          <a:p>
            <a:pPr algn="l"/>
            <a:r>
              <a:rPr lang="nb-NO" b="0" i="0" dirty="0">
                <a:solidFill>
                  <a:srgbClr val="666666"/>
                </a:solidFill>
                <a:effectLst/>
                <a:latin typeface="Open Sans" panose="020B0606030504020204" pitchFamily="34" charset="0"/>
              </a:rPr>
              <a:t>Pressemelding | Dato: 18.03.2022</a:t>
            </a:r>
          </a:p>
          <a:p>
            <a:pPr algn="l"/>
            <a:endParaRPr lang="nb-NO" b="0" i="0" dirty="0">
              <a:solidFill>
                <a:srgbClr val="333333"/>
              </a:solidFill>
              <a:effectLst/>
              <a:latin typeface="Open Sans" panose="020B0606030504020204" pitchFamily="34" charset="0"/>
            </a:endParaRPr>
          </a:p>
          <a:p>
            <a:pPr algn="l"/>
            <a:r>
              <a:rPr lang="nb-NO" b="0" i="0" dirty="0">
                <a:solidFill>
                  <a:srgbClr val="333333"/>
                </a:solidFill>
                <a:effectLst/>
                <a:latin typeface="Open Sans" panose="020B0606030504020204" pitchFamily="34" charset="0"/>
              </a:rPr>
              <a:t>Bruk av hjemmekontor har økt de seneste årene. Mange forhold rundt dette må løses i samarbeid mellom partene på arbeidsplassen. – Det er imidlertid behov for noen justeringer for å tilpasse regelverket mer til et moderne arbeidsliv, sier arbeids- og inkluderingsminister Marte Mjøs Persen.</a:t>
            </a:r>
          </a:p>
          <a:p>
            <a:pPr algn="l"/>
            <a:endParaRPr lang="nb-NO" b="0" i="0" dirty="0">
              <a:solidFill>
                <a:srgbClr val="333333"/>
              </a:solidFill>
              <a:effectLst/>
              <a:latin typeface="Open Sans" panose="020B0606030504020204" pitchFamily="34" charset="0"/>
            </a:endParaRPr>
          </a:p>
          <a:p>
            <a:pPr algn="l"/>
            <a:r>
              <a:rPr lang="nb-NO" b="0" i="0" dirty="0">
                <a:solidFill>
                  <a:srgbClr val="333333"/>
                </a:solidFill>
                <a:effectLst/>
                <a:latin typeface="Open Sans" panose="020B0606030504020204" pitchFamily="34" charset="0"/>
              </a:rPr>
              <a:t>Regjeringen har i dag fastsatt endringer i forskrift om arbeid som utføres i arbeidstakers hjem. Endringene trer i kraft fra 1. juli 2022 og innebærer blant annet at regjeringen opphever forskriftens særregler om arbeidstid.</a:t>
            </a:r>
          </a:p>
          <a:p>
            <a:endParaRPr lang="nb-NO" dirty="0"/>
          </a:p>
        </p:txBody>
      </p:sp>
      <p:sp>
        <p:nvSpPr>
          <p:cNvPr id="8" name="TekstSylinder 7"/>
          <p:cNvSpPr txBox="1"/>
          <p:nvPr/>
        </p:nvSpPr>
        <p:spPr>
          <a:xfrm>
            <a:off x="4918127" y="3675841"/>
            <a:ext cx="3672000" cy="923330"/>
          </a:xfrm>
          <a:prstGeom prst="rect">
            <a:avLst/>
          </a:prstGeom>
          <a:noFill/>
        </p:spPr>
        <p:txBody>
          <a:bodyPr wrap="square" rtlCol="0">
            <a:spAutoFit/>
          </a:bodyPr>
          <a:lstStyle/>
          <a:p>
            <a:r>
              <a:rPr lang="nb-NO" dirty="0">
                <a:solidFill>
                  <a:srgbClr val="FFFFFF"/>
                </a:solidFill>
              </a:rPr>
              <a:t>Joan Krogstad, leder seksjon kontor og administrasjon</a:t>
            </a:r>
          </a:p>
          <a:p>
            <a:r>
              <a:rPr lang="nb-NO" dirty="0">
                <a:solidFill>
                  <a:srgbClr val="FFFFFF"/>
                </a:solidFill>
              </a:rPr>
              <a:t>Fagforbundet Vågan</a:t>
            </a:r>
          </a:p>
        </p:txBody>
      </p:sp>
      <p:pic>
        <p:nvPicPr>
          <p:cNvPr id="5" name="Lyd 4">
            <a:hlinkClick r:id="" action="ppaction://media"/>
            <a:extLst>
              <a:ext uri="{FF2B5EF4-FFF2-40B4-BE49-F238E27FC236}">
                <a16:creationId xmlns:a16="http://schemas.microsoft.com/office/drawing/2014/main" id="{E78F59D4-E8FB-4C3A-B865-D46DCF93B0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6" name="Plassholder for bilde 5"/>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683" r="1683"/>
          <a:stretch>
            <a:fillRect/>
          </a:stretch>
        </p:blipFill>
        <p:spPr/>
      </p:pic>
      <p:sp>
        <p:nvSpPr>
          <p:cNvPr id="12" name="TekstSylinder 11"/>
          <p:cNvSpPr txBox="1"/>
          <p:nvPr/>
        </p:nvSpPr>
        <p:spPr>
          <a:xfrm>
            <a:off x="5015101" y="3934552"/>
            <a:ext cx="2615184" cy="646331"/>
          </a:xfrm>
          <a:prstGeom prst="rect">
            <a:avLst/>
          </a:prstGeom>
          <a:noFill/>
        </p:spPr>
        <p:txBody>
          <a:bodyPr wrap="square" rtlCol="0">
            <a:spAutoFit/>
          </a:bodyPr>
          <a:lstStyle/>
          <a:p>
            <a:r>
              <a:rPr lang="nb-NO" sz="1200" dirty="0">
                <a:solidFill>
                  <a:srgbClr val="FFFFFF"/>
                </a:solidFill>
              </a:rPr>
              <a:t>Joan Krogstad, leder seksjon kontor og administrasjon</a:t>
            </a:r>
          </a:p>
          <a:p>
            <a:r>
              <a:rPr lang="nb-NO" sz="1200" dirty="0">
                <a:solidFill>
                  <a:srgbClr val="FFFFFF"/>
                </a:solidFill>
              </a:rPr>
              <a:t>Fagforbundet Vågan</a:t>
            </a:r>
          </a:p>
        </p:txBody>
      </p:sp>
    </p:spTree>
    <p:extLst>
      <p:ext uri="{BB962C8B-B14F-4D97-AF65-F5344CB8AC3E}">
        <p14:creationId xmlns:p14="http://schemas.microsoft.com/office/powerpoint/2010/main" val="2343847091"/>
      </p:ext>
    </p:extLst>
  </p:cSld>
  <p:clrMapOvr>
    <a:masterClrMapping/>
  </p:clrMapOvr>
  <mc:AlternateContent xmlns:mc="http://schemas.openxmlformats.org/markup-compatibility/2006" xmlns:p14="http://schemas.microsoft.com/office/powerpoint/2010/main">
    <mc:Choice Requires="p14">
      <p:transition spd="slow" p14:dur="2000" advTm="29029"/>
    </mc:Choice>
    <mc:Fallback xmlns="">
      <p:transition spd="slow" advTm="2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336550" y="292101"/>
            <a:ext cx="3892785" cy="711200"/>
          </a:xfrm>
        </p:spPr>
        <p:txBody>
          <a:bodyPr>
            <a:normAutofit fontScale="90000"/>
          </a:bodyPr>
          <a:lstStyle/>
          <a:p>
            <a:r>
              <a:rPr lang="nb-NO" dirty="0"/>
              <a:t> </a:t>
            </a:r>
            <a:br>
              <a:rPr lang="nb-NO" dirty="0"/>
            </a:br>
            <a:br>
              <a:rPr lang="nb-NO" dirty="0"/>
            </a:br>
            <a:r>
              <a:rPr lang="nb-NO" sz="2200" dirty="0"/>
              <a:t>Stopp sosial dumping. Seriøsitetskrav i arbeidslivet NÅ!</a:t>
            </a:r>
            <a:br>
              <a:rPr lang="nb-NO" sz="2200" dirty="0"/>
            </a:br>
            <a:br>
              <a:rPr lang="nb-NO" dirty="0"/>
            </a:br>
            <a:endParaRPr lang="nb-NO" dirty="0"/>
          </a:p>
        </p:txBody>
      </p:sp>
      <p:sp>
        <p:nvSpPr>
          <p:cNvPr id="4" name="Plassholder for tekst 3"/>
          <p:cNvSpPr>
            <a:spLocks noGrp="1"/>
          </p:cNvSpPr>
          <p:nvPr>
            <p:ph type="body" sz="quarter" idx="10"/>
          </p:nvPr>
        </p:nvSpPr>
        <p:spPr>
          <a:xfrm>
            <a:off x="336550" y="1003302"/>
            <a:ext cx="4070349" cy="3420172"/>
          </a:xfrm>
        </p:spPr>
        <p:txBody>
          <a:bodyPr>
            <a:normAutofit/>
          </a:bodyPr>
          <a:lstStyle/>
          <a:p>
            <a:r>
              <a:rPr lang="nb-NO" dirty="0"/>
              <a:t>Sosial dumping og svart økonomi er med på å undergrave de fellesskapsverdier vårt samfunn er bygget på. </a:t>
            </a:r>
          </a:p>
          <a:p>
            <a:r>
              <a:rPr lang="nb-NO" dirty="0"/>
              <a:t>Arbeidslivskriminalitet er et ran av fellesskapets midler – penger som kunne vært brukt på skoler, eldreomsorg, kultur, barnehager eller samferdsel.</a:t>
            </a:r>
          </a:p>
          <a:p>
            <a:r>
              <a:rPr lang="nb-NO" dirty="0"/>
              <a:t>Vi må slutte å handle med de som trekker ressurser ut av felleskapet, og bruke felleskapets penger på fremtidens arbeidsplasser.</a:t>
            </a:r>
          </a:p>
          <a:p>
            <a:endParaRPr lang="nb-NO" dirty="0"/>
          </a:p>
        </p:txBody>
      </p:sp>
      <p:sp>
        <p:nvSpPr>
          <p:cNvPr id="12" name="TekstSylinder 11"/>
          <p:cNvSpPr txBox="1"/>
          <p:nvPr/>
        </p:nvSpPr>
        <p:spPr>
          <a:xfrm>
            <a:off x="5056632" y="3758184"/>
            <a:ext cx="3282696" cy="830997"/>
          </a:xfrm>
          <a:prstGeom prst="rect">
            <a:avLst/>
          </a:prstGeom>
          <a:noFill/>
        </p:spPr>
        <p:txBody>
          <a:bodyPr wrap="square" rtlCol="0">
            <a:spAutoFit/>
          </a:bodyPr>
          <a:lstStyle/>
          <a:p>
            <a:r>
              <a:rPr lang="nb-NO" sz="1600" dirty="0">
                <a:solidFill>
                  <a:srgbClr val="FFFFFF"/>
                </a:solidFill>
              </a:rPr>
              <a:t>Stig Ole Hulsund, leder yrkesseksjon samferdsel og teknisk</a:t>
            </a:r>
          </a:p>
          <a:p>
            <a:r>
              <a:rPr lang="nb-NO" sz="1600" dirty="0">
                <a:solidFill>
                  <a:srgbClr val="FFFFFF"/>
                </a:solidFill>
              </a:rPr>
              <a:t>Fagforbundet Vågan</a:t>
            </a:r>
          </a:p>
        </p:txBody>
      </p:sp>
      <p:pic>
        <p:nvPicPr>
          <p:cNvPr id="5" name="Lyd 4">
            <a:hlinkClick r:id="" action="ppaction://media"/>
            <a:extLst>
              <a:ext uri="{FF2B5EF4-FFF2-40B4-BE49-F238E27FC236}">
                <a16:creationId xmlns:a16="http://schemas.microsoft.com/office/drawing/2014/main" id="{506AADF0-8352-425C-AD53-F43525A8E8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10" name="Plassholder for bilde 9">
            <a:extLst>
              <a:ext uri="{FF2B5EF4-FFF2-40B4-BE49-F238E27FC236}">
                <a16:creationId xmlns:a16="http://schemas.microsoft.com/office/drawing/2014/main" id="{076244B8-747A-406C-A33E-183B1C3D157C}"/>
              </a:ext>
            </a:extLst>
          </p:cNvPr>
          <p:cNvPicPr>
            <a:picLocks noGrp="1" noChangeAspect="1"/>
          </p:cNvPicPr>
          <p:nvPr>
            <p:ph type="pic" sz="quarter" idx="11"/>
          </p:nvPr>
        </p:nvPicPr>
        <p:blipFill>
          <a:blip r:embed="rId5"/>
          <a:srcRect t="6738" b="6738"/>
          <a:stretch>
            <a:fillRect/>
          </a:stretch>
        </p:blipFill>
        <p:spPr/>
      </p:pic>
    </p:spTree>
    <p:extLst>
      <p:ext uri="{BB962C8B-B14F-4D97-AF65-F5344CB8AC3E}">
        <p14:creationId xmlns:p14="http://schemas.microsoft.com/office/powerpoint/2010/main" val="1795798929"/>
      </p:ext>
    </p:extLst>
  </p:cSld>
  <p:clrMapOvr>
    <a:masterClrMapping/>
  </p:clrMapOvr>
  <mc:AlternateContent xmlns:mc="http://schemas.openxmlformats.org/markup-compatibility/2006" xmlns:p14="http://schemas.microsoft.com/office/powerpoint/2010/main">
    <mc:Choice Requires="p14">
      <p:transition spd="slow" p14:dur="2000" advTm="21418"/>
    </mc:Choice>
    <mc:Fallback xmlns="">
      <p:transition spd="slow" advTm="2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645535" y="256671"/>
            <a:ext cx="3640950" cy="759329"/>
          </a:xfrm>
        </p:spPr>
        <p:txBody>
          <a:bodyPr>
            <a:normAutofit/>
          </a:bodyPr>
          <a:lstStyle/>
          <a:p>
            <a:r>
              <a:rPr lang="nb-NO" dirty="0"/>
              <a:t>Sterkere Fellesskap!</a:t>
            </a:r>
          </a:p>
        </p:txBody>
      </p:sp>
      <p:sp>
        <p:nvSpPr>
          <p:cNvPr id="4" name="Plassholder for tekst 3"/>
          <p:cNvSpPr>
            <a:spLocks noGrp="1"/>
          </p:cNvSpPr>
          <p:nvPr>
            <p:ph type="body" sz="quarter" idx="10"/>
          </p:nvPr>
        </p:nvSpPr>
        <p:spPr>
          <a:xfrm>
            <a:off x="241300" y="914400"/>
            <a:ext cx="4540250" cy="3128074"/>
          </a:xfrm>
        </p:spPr>
        <p:txBody>
          <a:bodyPr>
            <a:normAutofit/>
          </a:bodyPr>
          <a:lstStyle/>
          <a:p>
            <a:r>
              <a:rPr lang="nb-NO" dirty="0"/>
              <a:t>De fleste av oss er en del av et sterkere fellesskap – enten det er familien, lokalsamfunnet, arbeidsplassen, frivillig arbeid. </a:t>
            </a:r>
          </a:p>
          <a:p>
            <a:r>
              <a:rPr lang="nb-NO" dirty="0"/>
              <a:t>Vi stiller opp for hverandre og er på likefot med hverandre. Derfor kan vi ikke akseptere at ulikhetene i samfunnet blir stadig større. </a:t>
            </a:r>
          </a:p>
          <a:p>
            <a:r>
              <a:rPr lang="nb-NO" dirty="0"/>
              <a:t>At lommeboka bestemmer kvaliteten på helsetjenester, at velstand avhenger av hvem som er heldige og kommer seg inn i boligmarkedet eller at det stadig kuttes i velferdstjenester til de som har minst. </a:t>
            </a:r>
          </a:p>
        </p:txBody>
      </p:sp>
      <p:pic>
        <p:nvPicPr>
          <p:cNvPr id="7" name="Lyd 6">
            <a:hlinkClick r:id="" action="ppaction://media"/>
            <a:extLst>
              <a:ext uri="{FF2B5EF4-FFF2-40B4-BE49-F238E27FC236}">
                <a16:creationId xmlns:a16="http://schemas.microsoft.com/office/drawing/2014/main" id="{22AAAEAB-0E31-4BF7-AA89-8CF7B549FF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12" name="Bilde 11">
            <a:extLst>
              <a:ext uri="{FF2B5EF4-FFF2-40B4-BE49-F238E27FC236}">
                <a16:creationId xmlns:a16="http://schemas.microsoft.com/office/drawing/2014/main" id="{90D6BA55-73D7-47B0-8E67-0341C03A218F}"/>
              </a:ext>
            </a:extLst>
          </p:cNvPr>
          <p:cNvPicPr>
            <a:picLocks noChangeAspect="1"/>
          </p:cNvPicPr>
          <p:nvPr/>
        </p:nvPicPr>
        <p:blipFill>
          <a:blip r:embed="rId5"/>
          <a:stretch>
            <a:fillRect/>
          </a:stretch>
        </p:blipFill>
        <p:spPr>
          <a:xfrm>
            <a:off x="5320404" y="98131"/>
            <a:ext cx="3083214" cy="3774130"/>
          </a:xfrm>
          <a:prstGeom prst="rect">
            <a:avLst/>
          </a:prstGeom>
        </p:spPr>
      </p:pic>
      <p:sp>
        <p:nvSpPr>
          <p:cNvPr id="13" name="TekstSylinder 12">
            <a:extLst>
              <a:ext uri="{FF2B5EF4-FFF2-40B4-BE49-F238E27FC236}">
                <a16:creationId xmlns:a16="http://schemas.microsoft.com/office/drawing/2014/main" id="{C1BCAA0B-8787-4659-B928-0857F2453EC4}"/>
              </a:ext>
            </a:extLst>
          </p:cNvPr>
          <p:cNvSpPr txBox="1"/>
          <p:nvPr/>
        </p:nvSpPr>
        <p:spPr>
          <a:xfrm>
            <a:off x="5464098" y="3104500"/>
            <a:ext cx="2457728" cy="400110"/>
          </a:xfrm>
          <a:prstGeom prst="rect">
            <a:avLst/>
          </a:prstGeom>
          <a:noFill/>
        </p:spPr>
        <p:txBody>
          <a:bodyPr wrap="square" rtlCol="0">
            <a:spAutoFit/>
          </a:bodyPr>
          <a:lstStyle/>
          <a:p>
            <a:r>
              <a:rPr lang="nb-NO" sz="1000" dirty="0">
                <a:solidFill>
                  <a:srgbClr val="FAF8F4"/>
                </a:solidFill>
              </a:rPr>
              <a:t>Christer Jakobsen, varamedlem i styret i Vågan og vara YSKKO i  Nordland</a:t>
            </a:r>
          </a:p>
        </p:txBody>
      </p:sp>
    </p:spTree>
    <p:extLst>
      <p:ext uri="{BB962C8B-B14F-4D97-AF65-F5344CB8AC3E}">
        <p14:creationId xmlns:p14="http://schemas.microsoft.com/office/powerpoint/2010/main" val="3281539189"/>
      </p:ext>
    </p:extLst>
  </p:cSld>
  <p:clrMapOvr>
    <a:masterClrMapping/>
  </p:clrMapOvr>
  <mc:AlternateContent xmlns:mc="http://schemas.openxmlformats.org/markup-compatibility/2006" xmlns:p14="http://schemas.microsoft.com/office/powerpoint/2010/main">
    <mc:Choice Requires="p14">
      <p:transition spd="slow" p14:dur="2000" advTm="24376"/>
    </mc:Choice>
    <mc:Fallback xmlns="">
      <p:transition spd="slow" advTm="2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0453421F-7557-483D-A7F2-28C04A35BD61}"/>
              </a:ext>
            </a:extLst>
          </p:cNvPr>
          <p:cNvSpPr>
            <a:spLocks noGrp="1"/>
          </p:cNvSpPr>
          <p:nvPr>
            <p:ph type="title"/>
          </p:nvPr>
        </p:nvSpPr>
        <p:spPr>
          <a:xfrm>
            <a:off x="595793" y="182333"/>
            <a:ext cx="3640950" cy="1096348"/>
          </a:xfrm>
        </p:spPr>
        <p:txBody>
          <a:bodyPr>
            <a:normAutofit fontScale="90000"/>
          </a:bodyPr>
          <a:lstStyle/>
          <a:p>
            <a:pPr algn="ctr"/>
            <a:br>
              <a:rPr lang="nb-NO" sz="2700" dirty="0"/>
            </a:br>
            <a:br>
              <a:rPr lang="nb-NO" sz="2700" dirty="0"/>
            </a:br>
            <a:r>
              <a:rPr lang="nb-NO" sz="2700" dirty="0"/>
              <a:t>Styrk dine rettigheter</a:t>
            </a:r>
            <a:br>
              <a:rPr lang="nb-NO" sz="2700" dirty="0"/>
            </a:br>
            <a:r>
              <a:rPr lang="nb-NO" sz="2000" b="0" dirty="0"/>
              <a:t>Bli medlem i Pensjonistforbundet!</a:t>
            </a:r>
            <a:br>
              <a:rPr lang="nb-NO" sz="2000" b="0" dirty="0"/>
            </a:br>
            <a:endParaRPr lang="nb-NO" sz="2000" b="0" dirty="0"/>
          </a:p>
        </p:txBody>
      </p:sp>
      <p:sp>
        <p:nvSpPr>
          <p:cNvPr id="13" name="Text Placeholder 3">
            <a:extLst>
              <a:ext uri="{FF2B5EF4-FFF2-40B4-BE49-F238E27FC236}">
                <a16:creationId xmlns:a16="http://schemas.microsoft.com/office/drawing/2014/main" id="{8F1EE536-D6F2-46D4-B092-614A790E2336}"/>
              </a:ext>
            </a:extLst>
          </p:cNvPr>
          <p:cNvSpPr>
            <a:spLocks noGrp="1"/>
          </p:cNvSpPr>
          <p:nvPr>
            <p:ph type="body" sz="quarter" idx="10"/>
          </p:nvPr>
        </p:nvSpPr>
        <p:spPr>
          <a:xfrm>
            <a:off x="302508" y="1444752"/>
            <a:ext cx="4360931" cy="3036634"/>
          </a:xfrm>
        </p:spPr>
        <p:txBody>
          <a:bodyPr>
            <a:normAutofit/>
          </a:bodyPr>
          <a:lstStyle/>
          <a:p>
            <a:pPr marL="285750" indent="-285750">
              <a:buFont typeface="Arial" panose="020B0604020202020204" pitchFamily="34" charset="0"/>
              <a:buChar char="•"/>
            </a:pPr>
            <a:r>
              <a:rPr lang="nb-NO" sz="1400" dirty="0"/>
              <a:t>Pensjonistforbundet jobber for å styrke dine rettigheter som pensjonist, og ønsker derfor å ha deg med på laget. Vi fokuserer på forhandlingsrett for pensjon og eldreomsorg.</a:t>
            </a:r>
          </a:p>
          <a:p>
            <a:pPr marL="285750" indent="-285750">
              <a:buFont typeface="Arial" panose="020B0604020202020204" pitchFamily="34" charset="0"/>
              <a:buChar char="•"/>
            </a:pPr>
            <a:r>
              <a:rPr lang="nb-NO" sz="1400" dirty="0"/>
              <a:t>Pensjon fra første krone for alle, spesielt viktig for kvinner i deltidsjobber! </a:t>
            </a:r>
          </a:p>
          <a:p>
            <a:pPr marL="285750" indent="-285750">
              <a:buFont typeface="Arial" panose="020B0604020202020204" pitchFamily="34" charset="0"/>
              <a:buChar char="•"/>
            </a:pPr>
            <a:r>
              <a:rPr lang="nb-NO" sz="1400" dirty="0"/>
              <a:t>Vi må ha en eldreomsorg hvor vi sier nei til privatisering og ja til god mat, aktiviteter og trygg omsorg for våre eldre.</a:t>
            </a:r>
          </a:p>
          <a:p>
            <a:endParaRPr lang="en-US" dirty="0"/>
          </a:p>
        </p:txBody>
      </p:sp>
      <p:sp>
        <p:nvSpPr>
          <p:cNvPr id="2" name="TekstSylinder 1">
            <a:extLst>
              <a:ext uri="{FF2B5EF4-FFF2-40B4-BE49-F238E27FC236}">
                <a16:creationId xmlns:a16="http://schemas.microsoft.com/office/drawing/2014/main" id="{27EBAEAE-42FE-42B8-AB13-8FC77333B1DE}"/>
              </a:ext>
            </a:extLst>
          </p:cNvPr>
          <p:cNvSpPr txBox="1"/>
          <p:nvPr/>
        </p:nvSpPr>
        <p:spPr>
          <a:xfrm>
            <a:off x="5071377" y="3823963"/>
            <a:ext cx="1682750" cy="738664"/>
          </a:xfrm>
          <a:prstGeom prst="rect">
            <a:avLst/>
          </a:prstGeom>
          <a:noFill/>
        </p:spPr>
        <p:txBody>
          <a:bodyPr wrap="square" rtlCol="0">
            <a:spAutoFit/>
          </a:bodyPr>
          <a:lstStyle/>
          <a:p>
            <a:r>
              <a:rPr lang="nb-NO" sz="1400" dirty="0">
                <a:solidFill>
                  <a:srgbClr val="FF0000"/>
                </a:solidFill>
              </a:rPr>
              <a:t>Bente Svartsund</a:t>
            </a:r>
          </a:p>
          <a:p>
            <a:r>
              <a:rPr lang="nb-NO" sz="1400" dirty="0">
                <a:solidFill>
                  <a:srgbClr val="FF0000"/>
                </a:solidFill>
              </a:rPr>
              <a:t>Pensjonisttillitsvalgt</a:t>
            </a:r>
          </a:p>
          <a:p>
            <a:r>
              <a:rPr lang="nb-NO" sz="1400" dirty="0">
                <a:solidFill>
                  <a:srgbClr val="FF0000"/>
                </a:solidFill>
              </a:rPr>
              <a:t>Fagforbundet Vågan</a:t>
            </a:r>
          </a:p>
        </p:txBody>
      </p:sp>
      <p:pic>
        <p:nvPicPr>
          <p:cNvPr id="4" name="Bilde 3" descr="Et bilde som inneholder utendørs, flagg, stor, rød&#10;&#10;Automatisk generert beskrivelse">
            <a:extLst>
              <a:ext uri="{FF2B5EF4-FFF2-40B4-BE49-F238E27FC236}">
                <a16:creationId xmlns:a16="http://schemas.microsoft.com/office/drawing/2014/main" id="{3FFAF756-DD4E-4BDB-B731-8AAF08D5FF27}"/>
              </a:ext>
            </a:extLst>
          </p:cNvPr>
          <p:cNvPicPr>
            <a:picLocks noChangeAspect="1"/>
          </p:cNvPicPr>
          <p:nvPr/>
        </p:nvPicPr>
        <p:blipFill>
          <a:blip r:embed="rId4"/>
          <a:stretch>
            <a:fillRect/>
          </a:stretch>
        </p:blipFill>
        <p:spPr>
          <a:xfrm rot="11297817" flipV="1">
            <a:off x="2222500" y="3911413"/>
            <a:ext cx="2222500" cy="833438"/>
          </a:xfrm>
          <a:prstGeom prst="rect">
            <a:avLst/>
          </a:prstGeom>
        </p:spPr>
      </p:pic>
      <p:pic>
        <p:nvPicPr>
          <p:cNvPr id="5" name="Lyd 4">
            <a:hlinkClick r:id="" action="ppaction://media"/>
            <a:extLst>
              <a:ext uri="{FF2B5EF4-FFF2-40B4-BE49-F238E27FC236}">
                <a16:creationId xmlns:a16="http://schemas.microsoft.com/office/drawing/2014/main" id="{3DF6D7C5-64AE-4142-9A5B-5A05D5C377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pic>
        <p:nvPicPr>
          <p:cNvPr id="9" name="Plassholder for bilde 8" descr="Et bilde som inneholder person&#10;&#10;Automatisk generert beskrivelse">
            <a:extLst>
              <a:ext uri="{FF2B5EF4-FFF2-40B4-BE49-F238E27FC236}">
                <a16:creationId xmlns:a16="http://schemas.microsoft.com/office/drawing/2014/main" id="{968DEE13-C36C-43B9-AEE7-D1CF4F72B376}"/>
              </a:ext>
            </a:extLst>
          </p:cNvPr>
          <p:cNvPicPr>
            <a:picLocks noGrp="1" noChangeAspect="1"/>
          </p:cNvPicPr>
          <p:nvPr>
            <p:ph type="pic" sz="quarter" idx="11"/>
          </p:nvPr>
        </p:nvPicPr>
        <p:blipFill>
          <a:blip r:embed="rId6"/>
          <a:srcRect t="10378" b="10378"/>
          <a:stretch>
            <a:fillRect/>
          </a:stretch>
        </p:blipFill>
        <p:spPr/>
      </p:pic>
      <p:sp>
        <p:nvSpPr>
          <p:cNvPr id="3" name="TekstSylinder 2"/>
          <p:cNvSpPr txBox="1"/>
          <p:nvPr/>
        </p:nvSpPr>
        <p:spPr>
          <a:xfrm>
            <a:off x="5022114" y="3927388"/>
            <a:ext cx="1359668" cy="553998"/>
          </a:xfrm>
          <a:prstGeom prst="rect">
            <a:avLst/>
          </a:prstGeom>
          <a:noFill/>
        </p:spPr>
        <p:txBody>
          <a:bodyPr wrap="none" rtlCol="0">
            <a:spAutoFit/>
          </a:bodyPr>
          <a:lstStyle/>
          <a:p>
            <a:r>
              <a:rPr lang="nb-NO" sz="1000" dirty="0">
                <a:solidFill>
                  <a:srgbClr val="FF0000"/>
                </a:solidFill>
              </a:rPr>
              <a:t>Audhild Berthinussen, </a:t>
            </a:r>
          </a:p>
          <a:p>
            <a:r>
              <a:rPr lang="nb-NO" sz="1000" dirty="0">
                <a:solidFill>
                  <a:srgbClr val="FF0000"/>
                </a:solidFill>
              </a:rPr>
              <a:t>Pensjonisttillitsvalgt</a:t>
            </a:r>
          </a:p>
          <a:p>
            <a:r>
              <a:rPr lang="nb-NO" sz="1000" dirty="0">
                <a:solidFill>
                  <a:srgbClr val="FF0000"/>
                </a:solidFill>
              </a:rPr>
              <a:t>Fagforbundet Vågan</a:t>
            </a:r>
          </a:p>
        </p:txBody>
      </p:sp>
    </p:spTree>
    <p:extLst>
      <p:ext uri="{BB962C8B-B14F-4D97-AF65-F5344CB8AC3E}">
        <p14:creationId xmlns:p14="http://schemas.microsoft.com/office/powerpoint/2010/main" val="2234300519"/>
      </p:ext>
    </p:extLst>
  </p:cSld>
  <p:clrMapOvr>
    <a:masterClrMapping/>
  </p:clrMapOvr>
  <mc:AlternateContent xmlns:mc="http://schemas.openxmlformats.org/markup-compatibility/2006" xmlns:p14="http://schemas.microsoft.com/office/powerpoint/2010/main">
    <mc:Choice Requires="p14">
      <p:transition spd="slow" p14:dur="2000" advTm="21451"/>
    </mc:Choice>
    <mc:Fallback xmlns="">
      <p:transition spd="slow" advTm="21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939A176-BC48-432F-B545-211447A08E54}"/>
              </a:ext>
            </a:extLst>
          </p:cNvPr>
          <p:cNvSpPr>
            <a:spLocks noGrp="1"/>
          </p:cNvSpPr>
          <p:nvPr>
            <p:ph type="title"/>
          </p:nvPr>
        </p:nvSpPr>
        <p:spPr>
          <a:xfrm>
            <a:off x="540252" y="516983"/>
            <a:ext cx="3640950" cy="705319"/>
          </a:xfrm>
        </p:spPr>
        <p:txBody>
          <a:bodyPr/>
          <a:lstStyle/>
          <a:p>
            <a:r>
              <a:rPr lang="nb-NO" dirty="0"/>
              <a:t>Fagforbundet Ung </a:t>
            </a:r>
          </a:p>
        </p:txBody>
      </p:sp>
      <p:sp>
        <p:nvSpPr>
          <p:cNvPr id="4" name="Plassholder for tekst 3">
            <a:extLst>
              <a:ext uri="{FF2B5EF4-FFF2-40B4-BE49-F238E27FC236}">
                <a16:creationId xmlns:a16="http://schemas.microsoft.com/office/drawing/2014/main" id="{40135131-78CD-4D27-A4AC-3184288A3A5B}"/>
              </a:ext>
            </a:extLst>
          </p:cNvPr>
          <p:cNvSpPr>
            <a:spLocks noGrp="1"/>
          </p:cNvSpPr>
          <p:nvPr>
            <p:ph type="body" sz="quarter" idx="10"/>
          </p:nvPr>
        </p:nvSpPr>
        <p:spPr>
          <a:xfrm>
            <a:off x="374905" y="1222302"/>
            <a:ext cx="4333720" cy="2177997"/>
          </a:xfrm>
        </p:spPr>
        <p:txBody>
          <a:bodyPr>
            <a:normAutofit fontScale="70000" lnSpcReduction="20000"/>
          </a:bodyPr>
          <a:lstStyle/>
          <a:p>
            <a:r>
              <a:rPr lang="nb-NO" b="1" i="1" dirty="0"/>
              <a:t>Læreplassgaranti nå!</a:t>
            </a:r>
          </a:p>
          <a:p>
            <a:r>
              <a:rPr lang="nb-NO" b="0" i="0" dirty="0">
                <a:solidFill>
                  <a:srgbClr val="000000"/>
                </a:solidFill>
                <a:effectLst/>
                <a:latin typeface="Times New Roman" panose="02020603050405020304" pitchFamily="18" charset="0"/>
              </a:rPr>
              <a:t>Læreplassgaranti innebærer at elever med ungdomsrett som har fullført og bestått Vg2, er garantert en læreplass i en lærebedrift.</a:t>
            </a:r>
            <a:endParaRPr lang="nb-NO" b="1" i="1" dirty="0"/>
          </a:p>
          <a:p>
            <a:endParaRPr lang="nb-NO" b="0" i="0" dirty="0">
              <a:solidFill>
                <a:srgbClr val="313131"/>
              </a:solidFill>
              <a:effectLst/>
              <a:latin typeface="Public Sans"/>
            </a:endParaRPr>
          </a:p>
          <a:p>
            <a:r>
              <a:rPr lang="nb-NO" b="0" i="0" dirty="0">
                <a:solidFill>
                  <a:srgbClr val="313131"/>
                </a:solidFill>
                <a:effectLst/>
                <a:latin typeface="Public Sans"/>
              </a:rPr>
              <a:t>Nordland fylkeskommun</a:t>
            </a:r>
            <a:r>
              <a:rPr lang="nb-NO" dirty="0">
                <a:solidFill>
                  <a:srgbClr val="313131"/>
                </a:solidFill>
                <a:latin typeface="Public Sans"/>
              </a:rPr>
              <a:t>e arbeider for at</a:t>
            </a:r>
            <a:r>
              <a:rPr lang="nb-NO" b="0" i="0" dirty="0">
                <a:solidFill>
                  <a:srgbClr val="313131"/>
                </a:solidFill>
                <a:effectLst/>
                <a:latin typeface="Public Sans"/>
              </a:rPr>
              <a:t> læreplassgarantien skal gjelde alle fag, fylkeskommunen arbeider i dag med et innføringsprosjekt der vi tar sikte på å starte med å gi garanti i noen fag før vi etter hvert skal gi garanti i alle fag. Foreløpig jobber vi med intensjon om at elevene som starter på Vg1 høsten 2022 innenfor fagene i Elektrofag, Bygg- og anleggsfag, Helse- og oppvekstfag, samt kjøretøyfagene skal ha en læreplassgaranti når de søker læreplass våren 2024.</a:t>
            </a:r>
            <a:endParaRPr lang="nb-NO" b="1" i="1" dirty="0"/>
          </a:p>
          <a:p>
            <a:endParaRPr lang="nb-NO" b="1" i="1" dirty="0"/>
          </a:p>
          <a:p>
            <a:r>
              <a:rPr lang="nb-NO" sz="2900" b="1" i="1" dirty="0"/>
              <a:t>Sikre arbeid etter endt lærlingetid!</a:t>
            </a:r>
          </a:p>
          <a:p>
            <a:endParaRPr lang="nb-NO" b="1" i="1" dirty="0"/>
          </a:p>
          <a:p>
            <a:endParaRPr lang="nb-NO" b="1" i="1" dirty="0"/>
          </a:p>
          <a:p>
            <a:endParaRPr lang="nb-NO" dirty="0"/>
          </a:p>
        </p:txBody>
      </p:sp>
      <p:sp>
        <p:nvSpPr>
          <p:cNvPr id="8" name="TekstSylinder 7">
            <a:extLst>
              <a:ext uri="{FF2B5EF4-FFF2-40B4-BE49-F238E27FC236}">
                <a16:creationId xmlns:a16="http://schemas.microsoft.com/office/drawing/2014/main" id="{CD3220A8-AE18-455F-A695-B97CF22C2C2F}"/>
              </a:ext>
            </a:extLst>
          </p:cNvPr>
          <p:cNvSpPr txBox="1"/>
          <p:nvPr/>
        </p:nvSpPr>
        <p:spPr>
          <a:xfrm>
            <a:off x="5402074" y="3994834"/>
            <a:ext cx="2151980" cy="646331"/>
          </a:xfrm>
          <a:prstGeom prst="rect">
            <a:avLst/>
          </a:prstGeom>
          <a:noFill/>
        </p:spPr>
        <p:txBody>
          <a:bodyPr wrap="square" rtlCol="0">
            <a:spAutoFit/>
          </a:bodyPr>
          <a:lstStyle/>
          <a:p>
            <a:r>
              <a:rPr lang="nb-NO" sz="1200" dirty="0">
                <a:solidFill>
                  <a:schemeClr val="accent5">
                    <a:lumMod val="50000"/>
                  </a:schemeClr>
                </a:solidFill>
              </a:rPr>
              <a:t>Andreas Høynes </a:t>
            </a:r>
            <a:r>
              <a:rPr lang="nb-NO" sz="1200" dirty="0" err="1">
                <a:solidFill>
                  <a:schemeClr val="accent5">
                    <a:lumMod val="50000"/>
                  </a:schemeClr>
                </a:solidFill>
              </a:rPr>
              <a:t>Årre</a:t>
            </a:r>
            <a:r>
              <a:rPr lang="nb-NO" sz="1200" dirty="0">
                <a:solidFill>
                  <a:schemeClr val="accent5">
                    <a:lumMod val="50000"/>
                  </a:schemeClr>
                </a:solidFill>
              </a:rPr>
              <a:t> ungdomstillitsvalgt </a:t>
            </a:r>
          </a:p>
          <a:p>
            <a:r>
              <a:rPr lang="nb-NO" sz="1200" dirty="0">
                <a:solidFill>
                  <a:schemeClr val="accent5">
                    <a:lumMod val="50000"/>
                  </a:schemeClr>
                </a:solidFill>
              </a:rPr>
              <a:t>Fagforbundet Vågan</a:t>
            </a:r>
          </a:p>
        </p:txBody>
      </p:sp>
      <p:pic>
        <p:nvPicPr>
          <p:cNvPr id="5" name="Lyd 4">
            <a:hlinkClick r:id="" action="ppaction://media"/>
            <a:extLst>
              <a:ext uri="{FF2B5EF4-FFF2-40B4-BE49-F238E27FC236}">
                <a16:creationId xmlns:a16="http://schemas.microsoft.com/office/drawing/2014/main" id="{3ED2872B-B0DF-47DC-B88F-750EE52FB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9" name="Bilde 8">
            <a:extLst>
              <a:ext uri="{FF2B5EF4-FFF2-40B4-BE49-F238E27FC236}">
                <a16:creationId xmlns:a16="http://schemas.microsoft.com/office/drawing/2014/main" id="{0FBEB379-774E-4BA9-B017-94008DF4AC60}"/>
              </a:ext>
            </a:extLst>
          </p:cNvPr>
          <p:cNvPicPr>
            <a:picLocks noChangeAspect="1"/>
          </p:cNvPicPr>
          <p:nvPr/>
        </p:nvPicPr>
        <p:blipFill>
          <a:blip r:embed="rId5"/>
          <a:stretch>
            <a:fillRect/>
          </a:stretch>
        </p:blipFill>
        <p:spPr>
          <a:xfrm>
            <a:off x="5468981" y="406893"/>
            <a:ext cx="2617530" cy="3560027"/>
          </a:xfrm>
          <a:prstGeom prst="rect">
            <a:avLst/>
          </a:prstGeom>
        </p:spPr>
      </p:pic>
    </p:spTree>
    <p:extLst>
      <p:ext uri="{BB962C8B-B14F-4D97-AF65-F5344CB8AC3E}">
        <p14:creationId xmlns:p14="http://schemas.microsoft.com/office/powerpoint/2010/main" val="475485225"/>
      </p:ext>
    </p:extLst>
  </p:cSld>
  <p:clrMapOvr>
    <a:masterClrMapping/>
  </p:clrMapOvr>
  <mc:AlternateContent xmlns:mc="http://schemas.openxmlformats.org/markup-compatibility/2006" xmlns:p14="http://schemas.microsoft.com/office/powerpoint/2010/main">
    <mc:Choice Requires="p14">
      <p:transition spd="slow" p14:dur="2000" advTm="34861"/>
    </mc:Choice>
    <mc:Fallback xmlns="">
      <p:transition spd="slow" advTm="3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27376613-31D6-40A9-93C5-D26C33EB611C}"/>
              </a:ext>
            </a:extLst>
          </p:cNvPr>
          <p:cNvSpPr txBox="1"/>
          <p:nvPr/>
        </p:nvSpPr>
        <p:spPr>
          <a:xfrm>
            <a:off x="334537" y="401443"/>
            <a:ext cx="3532706" cy="3046988"/>
          </a:xfrm>
          <a:prstGeom prst="rect">
            <a:avLst/>
          </a:prstGeom>
          <a:noFill/>
        </p:spPr>
        <p:txBody>
          <a:bodyPr wrap="square">
            <a:spAutoFit/>
          </a:bodyPr>
          <a:lstStyle/>
          <a:p>
            <a:r>
              <a:rPr lang="nb-NO" sz="1200" dirty="0">
                <a:solidFill>
                  <a:srgbClr val="FF0000"/>
                </a:solidFill>
              </a:rPr>
              <a:t>Velkommen til 1.MAI 2022</a:t>
            </a:r>
          </a:p>
          <a:p>
            <a:r>
              <a:rPr lang="nb-NO" sz="1200" dirty="0">
                <a:solidFill>
                  <a:srgbClr val="FF0000"/>
                </a:solidFill>
              </a:rPr>
              <a:t>SVOLVÆR torg 12.00 (FLYTTET TIL VÅGANHALLEN)</a:t>
            </a:r>
          </a:p>
          <a:p>
            <a:r>
              <a:rPr lang="nb-NO" sz="1200" dirty="0"/>
              <a:t>Taler: Karianne Bråthen, Ap</a:t>
            </a:r>
          </a:p>
          <a:p>
            <a:r>
              <a:rPr lang="nb-NO" sz="1200" dirty="0"/>
              <a:t>Appellanter: Selma Amin, Anniken Nylund </a:t>
            </a:r>
            <a:r>
              <a:rPr lang="nb-NO" sz="1200" dirty="0" err="1"/>
              <a:t>Aasjord</a:t>
            </a:r>
            <a:r>
              <a:rPr lang="nb-NO" sz="1200" dirty="0"/>
              <a:t>, SV</a:t>
            </a:r>
          </a:p>
          <a:p>
            <a:r>
              <a:rPr lang="nb-NO" sz="1200" dirty="0"/>
              <a:t>Thora-Randi </a:t>
            </a:r>
            <a:r>
              <a:rPr lang="nb-NO" sz="1200" dirty="0" err="1"/>
              <a:t>Vebostad</a:t>
            </a:r>
            <a:r>
              <a:rPr lang="nb-NO" sz="1200" dirty="0"/>
              <a:t> </a:t>
            </a:r>
            <a:r>
              <a:rPr lang="nb-NO" sz="1200" dirty="0" err="1"/>
              <a:t>Unstad</a:t>
            </a:r>
            <a:r>
              <a:rPr lang="nb-NO" sz="1200" dirty="0"/>
              <a:t>, Fagforbundet,</a:t>
            </a:r>
          </a:p>
          <a:p>
            <a:r>
              <a:rPr lang="nb-NO" sz="1200" dirty="0"/>
              <a:t>Rigmor Ingebrigtsen, Sykepleierforbundet</a:t>
            </a:r>
          </a:p>
          <a:p>
            <a:endParaRPr lang="nb-NO" sz="1200" dirty="0"/>
          </a:p>
          <a:p>
            <a:r>
              <a:rPr lang="nb-NO" sz="1200" dirty="0"/>
              <a:t>Frihet – demokrati og solidaritet</a:t>
            </a:r>
          </a:p>
          <a:p>
            <a:r>
              <a:rPr lang="nb-NO" sz="1200" dirty="0"/>
              <a:t>Stopp krig – krig rammer alltid de svakeste</a:t>
            </a:r>
          </a:p>
          <a:p>
            <a:r>
              <a:rPr lang="nb-NO" sz="1200" dirty="0"/>
              <a:t>Stopp utvisningen av foreldre til barn i Norge</a:t>
            </a:r>
          </a:p>
          <a:p>
            <a:r>
              <a:rPr lang="nb-NO" sz="1200" dirty="0"/>
              <a:t>Kunnskap for framtida krever kvalifiserte lærere</a:t>
            </a:r>
          </a:p>
          <a:p>
            <a:r>
              <a:rPr lang="nb-NO" sz="1200" dirty="0"/>
              <a:t>Lønn til å leve av – turnus til å leve med</a:t>
            </a:r>
          </a:p>
          <a:p>
            <a:r>
              <a:rPr lang="nb-NO" sz="1200" dirty="0"/>
              <a:t>Mot økte forskjeller – Arbeid, bolig, utdanning og velferd til alle</a:t>
            </a:r>
          </a:p>
          <a:p>
            <a:r>
              <a:rPr lang="nb-NO" sz="1200" dirty="0"/>
              <a:t>Fisken eies av folket og skal gi en levende kyst</a:t>
            </a:r>
          </a:p>
          <a:p>
            <a:r>
              <a:rPr lang="nb-NO" sz="1200" dirty="0"/>
              <a:t>Styrk demensomsorgen nå!</a:t>
            </a:r>
          </a:p>
        </p:txBody>
      </p:sp>
      <p:pic>
        <p:nvPicPr>
          <p:cNvPr id="11" name="Bilde 10">
            <a:extLst>
              <a:ext uri="{FF2B5EF4-FFF2-40B4-BE49-F238E27FC236}">
                <a16:creationId xmlns:a16="http://schemas.microsoft.com/office/drawing/2014/main" id="{3393E6D1-2CA2-4E88-AF1C-D19B68322A49}"/>
              </a:ext>
            </a:extLst>
          </p:cNvPr>
          <p:cNvPicPr>
            <a:picLocks noChangeAspect="1"/>
          </p:cNvPicPr>
          <p:nvPr/>
        </p:nvPicPr>
        <p:blipFill>
          <a:blip r:embed="rId2"/>
          <a:stretch>
            <a:fillRect/>
          </a:stretch>
        </p:blipFill>
        <p:spPr>
          <a:xfrm>
            <a:off x="3867243" y="525025"/>
            <a:ext cx="4781642" cy="2689674"/>
          </a:xfrm>
          <a:prstGeom prst="rect">
            <a:avLst/>
          </a:prstGeom>
        </p:spPr>
      </p:pic>
    </p:spTree>
    <p:extLst>
      <p:ext uri="{BB962C8B-B14F-4D97-AF65-F5344CB8AC3E}">
        <p14:creationId xmlns:p14="http://schemas.microsoft.com/office/powerpoint/2010/main" val="3223382771"/>
      </p:ext>
    </p:extLst>
  </p:cSld>
  <p:clrMapOvr>
    <a:masterClrMapping/>
  </p:clrMapOvr>
  <mc:AlternateContent xmlns:mc="http://schemas.openxmlformats.org/markup-compatibility/2006" xmlns:p14="http://schemas.microsoft.com/office/powerpoint/2010/main">
    <mc:Choice Requires="p14">
      <p:transition spd="slow" p14:dur="2000" advTm="22613"/>
    </mc:Choice>
    <mc:Fallback xmlns="">
      <p:transition spd="slow" advTm="226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588384" y="336551"/>
            <a:ext cx="3671999" cy="965200"/>
          </a:xfrm>
        </p:spPr>
        <p:txBody>
          <a:bodyPr>
            <a:normAutofit fontScale="90000"/>
          </a:bodyPr>
          <a:lstStyle/>
          <a:p>
            <a:br>
              <a:rPr lang="nb-NO" sz="2200" dirty="0"/>
            </a:br>
            <a:r>
              <a:rPr lang="nb-NO" sz="2200" dirty="0"/>
              <a:t>Nei til privatisering og konkurranseutsetting av offentlige tjenester</a:t>
            </a:r>
            <a:br>
              <a:rPr lang="nb-NO" sz="2200" dirty="0"/>
            </a:br>
            <a:endParaRPr lang="nb-NO" sz="2200" dirty="0"/>
          </a:p>
        </p:txBody>
      </p:sp>
      <p:sp>
        <p:nvSpPr>
          <p:cNvPr id="4" name="Plassholder for tekst 3"/>
          <p:cNvSpPr>
            <a:spLocks noGrp="1"/>
          </p:cNvSpPr>
          <p:nvPr>
            <p:ph type="body" sz="quarter" idx="10"/>
          </p:nvPr>
        </p:nvSpPr>
        <p:spPr>
          <a:xfrm>
            <a:off x="588385" y="1301752"/>
            <a:ext cx="3747217" cy="2740722"/>
          </a:xfrm>
        </p:spPr>
        <p:txBody>
          <a:bodyPr>
            <a:normAutofit fontScale="85000" lnSpcReduction="20000"/>
          </a:bodyPr>
          <a:lstStyle/>
          <a:p>
            <a:r>
              <a:rPr lang="nb-NO" dirty="0"/>
              <a:t>Vi trenger flere statlige og kommunale arbeidsplasser, ikke færre! Å drifte velferdstjenester og infrastruktur av god kvalitet må være et offentlig ansvar med kompetente ansatte i faste, hele stillinger. </a:t>
            </a:r>
          </a:p>
          <a:p>
            <a:r>
              <a:rPr lang="nb-NO" dirty="0"/>
              <a:t>Hovedargumentet for privatisering er at det fører til høyere kvalitet og at det er billigere. </a:t>
            </a:r>
          </a:p>
          <a:p>
            <a:r>
              <a:rPr lang="nb-NO" dirty="0"/>
              <a:t>Dette er verken begrunnet eller realistisk. </a:t>
            </a:r>
          </a:p>
          <a:p>
            <a:r>
              <a:rPr lang="nb-NO" dirty="0"/>
              <a:t>Konkurranseutsetting og privatisering koster dyrt og gir ikke bedre tjenester. </a:t>
            </a:r>
            <a:br>
              <a:rPr lang="nb-NO" dirty="0"/>
            </a:br>
            <a:endParaRPr lang="nb-NO" dirty="0"/>
          </a:p>
          <a:p>
            <a:r>
              <a:rPr lang="nb-NO" b="1" dirty="0"/>
              <a:t>Gevinsten som hentes ut er ofte dårligere lønns-, pensjons- og arbeidsvilkår for de ansatte</a:t>
            </a:r>
          </a:p>
        </p:txBody>
      </p:sp>
      <p:sp>
        <p:nvSpPr>
          <p:cNvPr id="6" name="TekstSylinder 5"/>
          <p:cNvSpPr txBox="1"/>
          <p:nvPr/>
        </p:nvSpPr>
        <p:spPr>
          <a:xfrm>
            <a:off x="4808399" y="3457698"/>
            <a:ext cx="2532888" cy="584775"/>
          </a:xfrm>
          <a:prstGeom prst="rect">
            <a:avLst/>
          </a:prstGeom>
          <a:noFill/>
        </p:spPr>
        <p:txBody>
          <a:bodyPr wrap="square" rtlCol="0">
            <a:spAutoFit/>
          </a:bodyPr>
          <a:lstStyle/>
          <a:p>
            <a:r>
              <a:rPr lang="nb-NO" sz="1600" dirty="0">
                <a:solidFill>
                  <a:srgbClr val="FFFFFF"/>
                </a:solidFill>
              </a:rPr>
              <a:t>Sture Nilsen, styremedlem</a:t>
            </a:r>
          </a:p>
          <a:p>
            <a:r>
              <a:rPr lang="nb-NO" sz="1600" dirty="0">
                <a:solidFill>
                  <a:srgbClr val="FFFFFF"/>
                </a:solidFill>
              </a:rPr>
              <a:t>Fagforbundet Vågan</a:t>
            </a:r>
          </a:p>
        </p:txBody>
      </p:sp>
      <p:pic>
        <p:nvPicPr>
          <p:cNvPr id="7" name="Lyd 6">
            <a:hlinkClick r:id="" action="ppaction://media"/>
            <a:extLst>
              <a:ext uri="{FF2B5EF4-FFF2-40B4-BE49-F238E27FC236}">
                <a16:creationId xmlns:a16="http://schemas.microsoft.com/office/drawing/2014/main" id="{23553304-1F1E-4787-B231-2CA4D7BE07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10" name="Plassholder for bilde 9" descr="Et bilde som inneholder mann&#10;&#10;Automatisk generert beskrivelse">
            <a:extLst>
              <a:ext uri="{FF2B5EF4-FFF2-40B4-BE49-F238E27FC236}">
                <a16:creationId xmlns:a16="http://schemas.microsoft.com/office/drawing/2014/main" id="{481F3B81-FB2A-4579-916B-CCD3A0D7D6F9}"/>
              </a:ext>
            </a:extLst>
          </p:cNvPr>
          <p:cNvPicPr>
            <a:picLocks noGrp="1" noChangeAspect="1"/>
          </p:cNvPicPr>
          <p:nvPr>
            <p:ph type="pic" sz="quarter" idx="11"/>
          </p:nvPr>
        </p:nvPicPr>
        <p:blipFill>
          <a:blip r:embed="rId5"/>
          <a:srcRect t="16226" b="16226"/>
          <a:stretch>
            <a:fillRect/>
          </a:stretch>
        </p:blipFill>
        <p:spPr/>
      </p:pic>
      <p:sp>
        <p:nvSpPr>
          <p:cNvPr id="5" name="TekstSylinder 4"/>
          <p:cNvSpPr txBox="1"/>
          <p:nvPr/>
        </p:nvSpPr>
        <p:spPr>
          <a:xfrm>
            <a:off x="5952744" y="4042473"/>
            <a:ext cx="1244251" cy="553998"/>
          </a:xfrm>
          <a:prstGeom prst="rect">
            <a:avLst/>
          </a:prstGeom>
          <a:noFill/>
        </p:spPr>
        <p:txBody>
          <a:bodyPr wrap="none" rtlCol="0">
            <a:spAutoFit/>
          </a:bodyPr>
          <a:lstStyle/>
          <a:p>
            <a:r>
              <a:rPr lang="nb-NO" sz="1000" dirty="0">
                <a:solidFill>
                  <a:srgbClr val="FF0000"/>
                </a:solidFill>
              </a:rPr>
              <a:t>Sture Nilsen, </a:t>
            </a:r>
          </a:p>
          <a:p>
            <a:r>
              <a:rPr lang="nb-NO" sz="1000" dirty="0">
                <a:solidFill>
                  <a:srgbClr val="FF0000"/>
                </a:solidFill>
              </a:rPr>
              <a:t>styremedlem</a:t>
            </a:r>
          </a:p>
          <a:p>
            <a:r>
              <a:rPr lang="nb-NO" sz="1000" dirty="0">
                <a:solidFill>
                  <a:srgbClr val="FF0000"/>
                </a:solidFill>
              </a:rPr>
              <a:t>Fagforbundet Vågan</a:t>
            </a:r>
          </a:p>
        </p:txBody>
      </p:sp>
    </p:spTree>
    <p:extLst>
      <p:ext uri="{BB962C8B-B14F-4D97-AF65-F5344CB8AC3E}">
        <p14:creationId xmlns:p14="http://schemas.microsoft.com/office/powerpoint/2010/main" val="4273150422"/>
      </p:ext>
    </p:extLst>
  </p:cSld>
  <p:clrMapOvr>
    <a:masterClrMapping/>
  </p:clrMapOvr>
  <mc:AlternateContent xmlns:mc="http://schemas.openxmlformats.org/markup-compatibility/2006" xmlns:p14="http://schemas.microsoft.com/office/powerpoint/2010/main">
    <mc:Choice Requires="p14">
      <p:transition spd="slow" p14:dur="2000" advTm="17500"/>
    </mc:Choice>
    <mc:Fallback xmlns="">
      <p:transition spd="slow" advTm="1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stående, har på seg, kåpe&#10;&#10;Automatisk generert beskrivelse">
            <a:extLst>
              <a:ext uri="{FF2B5EF4-FFF2-40B4-BE49-F238E27FC236}">
                <a16:creationId xmlns:a16="http://schemas.microsoft.com/office/drawing/2014/main" id="{093ED5EE-8F25-491B-BCE8-CE3226F3C2F9}"/>
              </a:ext>
            </a:extLst>
          </p:cNvPr>
          <p:cNvPicPr>
            <a:picLocks noGrp="1" noChangeAspect="1"/>
          </p:cNvPicPr>
          <p:nvPr>
            <p:ph type="pic" sz="quarter" idx="11"/>
          </p:nvPr>
        </p:nvPicPr>
        <p:blipFill rotWithShape="1">
          <a:blip r:embed="rId2"/>
          <a:srcRect r="4" b="20140"/>
          <a:stretch/>
        </p:blipFill>
        <p:spPr>
          <a:xfrm>
            <a:off x="4918127" y="568173"/>
            <a:ext cx="3672000" cy="4030998"/>
          </a:xfrm>
          <a:noFill/>
        </p:spPr>
      </p:pic>
      <p:sp>
        <p:nvSpPr>
          <p:cNvPr id="15" name="Title 2">
            <a:extLst>
              <a:ext uri="{FF2B5EF4-FFF2-40B4-BE49-F238E27FC236}">
                <a16:creationId xmlns:a16="http://schemas.microsoft.com/office/drawing/2014/main" id="{DC6B4943-E820-48CE-9738-6A58F89A9779}"/>
              </a:ext>
            </a:extLst>
          </p:cNvPr>
          <p:cNvSpPr>
            <a:spLocks noGrp="1"/>
          </p:cNvSpPr>
          <p:nvPr>
            <p:ph type="title"/>
          </p:nvPr>
        </p:nvSpPr>
        <p:spPr>
          <a:xfrm>
            <a:off x="588384" y="656721"/>
            <a:ext cx="3869315" cy="1096348"/>
          </a:xfrm>
        </p:spPr>
        <p:txBody>
          <a:bodyPr>
            <a:normAutofit/>
          </a:bodyPr>
          <a:lstStyle/>
          <a:p>
            <a:r>
              <a:rPr lang="nb-NO" sz="2000" i="0" dirty="0">
                <a:solidFill>
                  <a:srgbClr val="292827"/>
                </a:solidFill>
                <a:effectLst/>
                <a:latin typeface="Open Sans" panose="020B0606030504020204" pitchFamily="34" charset="0"/>
              </a:rPr>
              <a:t>Trygge arbeidsplasser til alle, med hele faste stillinger.</a:t>
            </a:r>
            <a:endParaRPr lang="en-US" sz="2000" dirty="0"/>
          </a:p>
        </p:txBody>
      </p:sp>
      <p:sp>
        <p:nvSpPr>
          <p:cNvPr id="16" name="Text Placeholder 3">
            <a:extLst>
              <a:ext uri="{FF2B5EF4-FFF2-40B4-BE49-F238E27FC236}">
                <a16:creationId xmlns:a16="http://schemas.microsoft.com/office/drawing/2014/main" id="{9B72E3A0-CE57-40FC-8686-5ED396977A5C}"/>
              </a:ext>
            </a:extLst>
          </p:cNvPr>
          <p:cNvSpPr>
            <a:spLocks noGrp="1"/>
          </p:cNvSpPr>
          <p:nvPr>
            <p:ph type="body" sz="quarter" idx="10"/>
          </p:nvPr>
        </p:nvSpPr>
        <p:spPr>
          <a:xfrm>
            <a:off x="588385" y="1606550"/>
            <a:ext cx="3932815" cy="2435923"/>
          </a:xfrm>
        </p:spPr>
        <p:txBody>
          <a:bodyPr/>
          <a:lstStyle/>
          <a:p>
            <a:r>
              <a:rPr lang="nb-NO" b="0" i="0" dirty="0">
                <a:solidFill>
                  <a:srgbClr val="292827"/>
                </a:solidFill>
                <a:effectLst/>
                <a:latin typeface="Open Sans" panose="020B0606030504020204" pitchFamily="34" charset="0"/>
              </a:rPr>
              <a:t>I Norge skal vi ha et arbeidsliv for alle. Det å ha en jobb er noe av det viktigste i livet for å ha gode levekår. </a:t>
            </a:r>
          </a:p>
          <a:p>
            <a:r>
              <a:rPr lang="nb-NO" b="0" i="0" dirty="0">
                <a:solidFill>
                  <a:srgbClr val="292827"/>
                </a:solidFill>
                <a:effectLst/>
                <a:latin typeface="Open Sans" panose="020B0606030504020204" pitchFamily="34" charset="0"/>
              </a:rPr>
              <a:t>Det gir inntekt til deg, men også inntekt til samfunnet. </a:t>
            </a:r>
          </a:p>
          <a:p>
            <a:r>
              <a:rPr lang="nb-NO" b="0" i="0" dirty="0">
                <a:solidFill>
                  <a:srgbClr val="292827"/>
                </a:solidFill>
                <a:effectLst/>
                <a:latin typeface="Open Sans" panose="020B0606030504020204" pitchFamily="34" charset="0"/>
              </a:rPr>
              <a:t>De aller fleste i dag har en trygg jobb å gå til, med et godt arbeidsmiljø, kontroll og innflytelse på arbeidsplassen.</a:t>
            </a:r>
            <a:endParaRPr lang="en-US" dirty="0"/>
          </a:p>
        </p:txBody>
      </p:sp>
      <p:sp>
        <p:nvSpPr>
          <p:cNvPr id="9" name="TekstSylinder 8">
            <a:extLst>
              <a:ext uri="{FF2B5EF4-FFF2-40B4-BE49-F238E27FC236}">
                <a16:creationId xmlns:a16="http://schemas.microsoft.com/office/drawing/2014/main" id="{54078ACE-0A90-433D-B2F2-07D92880CFF7}"/>
              </a:ext>
            </a:extLst>
          </p:cNvPr>
          <p:cNvSpPr txBox="1"/>
          <p:nvPr/>
        </p:nvSpPr>
        <p:spPr>
          <a:xfrm>
            <a:off x="5372100" y="3905250"/>
            <a:ext cx="1555750" cy="646331"/>
          </a:xfrm>
          <a:prstGeom prst="rect">
            <a:avLst/>
          </a:prstGeom>
          <a:noFill/>
        </p:spPr>
        <p:txBody>
          <a:bodyPr wrap="square" rtlCol="0">
            <a:spAutoFit/>
          </a:bodyPr>
          <a:lstStyle/>
          <a:p>
            <a:r>
              <a:rPr lang="nb-NO" sz="1200" dirty="0">
                <a:solidFill>
                  <a:schemeClr val="bg1"/>
                </a:solidFill>
              </a:rPr>
              <a:t>Truls Bjarttun,</a:t>
            </a:r>
          </a:p>
          <a:p>
            <a:r>
              <a:rPr lang="nb-NO" sz="1200" dirty="0">
                <a:solidFill>
                  <a:schemeClr val="bg1"/>
                </a:solidFill>
              </a:rPr>
              <a:t>Hovedtillitsvalgt</a:t>
            </a:r>
          </a:p>
          <a:p>
            <a:r>
              <a:rPr lang="nb-NO" sz="1200" dirty="0">
                <a:solidFill>
                  <a:schemeClr val="bg1"/>
                </a:solidFill>
              </a:rPr>
              <a:t>Fagforbundet Vågan</a:t>
            </a:r>
          </a:p>
        </p:txBody>
      </p:sp>
    </p:spTree>
    <p:extLst>
      <p:ext uri="{BB962C8B-B14F-4D97-AF65-F5344CB8AC3E}">
        <p14:creationId xmlns:p14="http://schemas.microsoft.com/office/powerpoint/2010/main" val="3441674507"/>
      </p:ext>
    </p:extLst>
  </p:cSld>
  <p:clrMapOvr>
    <a:masterClrMapping/>
  </p:clrMapOvr>
  <mc:AlternateContent xmlns:mc="http://schemas.openxmlformats.org/markup-compatibility/2006" xmlns:p14="http://schemas.microsoft.com/office/powerpoint/2010/main">
    <mc:Choice Requires="p14">
      <p:transition spd="slow" p14:dur="2000" advTm="17077"/>
    </mc:Choice>
    <mc:Fallback xmlns="">
      <p:transition spd="slow" advTm="1707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69402E25-EF61-44DF-974B-8ABD003C2320}"/>
              </a:ext>
            </a:extLst>
          </p:cNvPr>
          <p:cNvSpPr txBox="1"/>
          <p:nvPr/>
        </p:nvSpPr>
        <p:spPr>
          <a:xfrm>
            <a:off x="381372" y="425286"/>
            <a:ext cx="4572000" cy="2677656"/>
          </a:xfrm>
          <a:prstGeom prst="rect">
            <a:avLst/>
          </a:prstGeom>
          <a:noFill/>
        </p:spPr>
        <p:txBody>
          <a:bodyPr wrap="square">
            <a:spAutoFit/>
          </a:bodyPr>
          <a:lstStyle/>
          <a:p>
            <a:r>
              <a:rPr lang="nb-NO" sz="1400" b="1" i="1" dirty="0"/>
              <a:t>Yrkesseksjon kirke, kultur og oppvekst</a:t>
            </a:r>
          </a:p>
          <a:p>
            <a:r>
              <a:rPr lang="nb-NO" sz="1400" dirty="0"/>
              <a:t>Fagforbundet har fire yrkesseksjoner med egne styrer, både nasjonalt og regionalt. I de fleste fagforeningene er det også egne yrkesseksjoner. I administrasjonen nasjonalt har de yrkesfaglige seksjonene egne fagenheter. Her utarbeides faglige tilbud til medlemmene innenfor de ulike yrkesgruppene. </a:t>
            </a:r>
          </a:p>
          <a:p>
            <a:endParaRPr lang="nb-NO" sz="1400" dirty="0"/>
          </a:p>
          <a:p>
            <a:r>
              <a:rPr lang="nb-NO" sz="1400" dirty="0"/>
              <a:t>I fagenhet for Yrkesseksjon kirke, kultur og oppvekst utarbeides faglige tilbud til medlemmene innenfor kirke, kultur og oppvekst. Seksjonen samarbeider med, og påvirke myndighetene i politiske beslutning på yrkesfaglige områder. </a:t>
            </a:r>
          </a:p>
        </p:txBody>
      </p:sp>
      <p:pic>
        <p:nvPicPr>
          <p:cNvPr id="5" name="Bilde 4">
            <a:extLst>
              <a:ext uri="{FF2B5EF4-FFF2-40B4-BE49-F238E27FC236}">
                <a16:creationId xmlns:a16="http://schemas.microsoft.com/office/drawing/2014/main" id="{BDDA764B-C8B0-4A87-8ADE-D2D1E74E0F2C}"/>
              </a:ext>
            </a:extLst>
          </p:cNvPr>
          <p:cNvPicPr>
            <a:picLocks noChangeAspect="1"/>
          </p:cNvPicPr>
          <p:nvPr/>
        </p:nvPicPr>
        <p:blipFill>
          <a:blip r:embed="rId2"/>
          <a:stretch>
            <a:fillRect/>
          </a:stretch>
        </p:blipFill>
        <p:spPr>
          <a:xfrm>
            <a:off x="5792499" y="544180"/>
            <a:ext cx="2465535" cy="3698302"/>
          </a:xfrm>
          <a:prstGeom prst="rect">
            <a:avLst/>
          </a:prstGeom>
        </p:spPr>
      </p:pic>
      <p:sp>
        <p:nvSpPr>
          <p:cNvPr id="6" name="TekstSylinder 5">
            <a:extLst>
              <a:ext uri="{FF2B5EF4-FFF2-40B4-BE49-F238E27FC236}">
                <a16:creationId xmlns:a16="http://schemas.microsoft.com/office/drawing/2014/main" id="{6B347708-6741-4117-9A77-90CFD80FA911}"/>
              </a:ext>
            </a:extLst>
          </p:cNvPr>
          <p:cNvSpPr txBox="1"/>
          <p:nvPr/>
        </p:nvSpPr>
        <p:spPr>
          <a:xfrm>
            <a:off x="5977054" y="3755731"/>
            <a:ext cx="1819879" cy="400110"/>
          </a:xfrm>
          <a:prstGeom prst="rect">
            <a:avLst/>
          </a:prstGeom>
          <a:noFill/>
        </p:spPr>
        <p:txBody>
          <a:bodyPr wrap="square" rtlCol="0">
            <a:spAutoFit/>
          </a:bodyPr>
          <a:lstStyle/>
          <a:p>
            <a:r>
              <a:rPr lang="nb-NO" sz="1000" dirty="0">
                <a:solidFill>
                  <a:srgbClr val="FAF8F4"/>
                </a:solidFill>
              </a:rPr>
              <a:t>Tove Anne Aga, seksjonsleder YSKKO</a:t>
            </a:r>
          </a:p>
        </p:txBody>
      </p:sp>
    </p:spTree>
    <p:extLst>
      <p:ext uri="{BB962C8B-B14F-4D97-AF65-F5344CB8AC3E}">
        <p14:creationId xmlns:p14="http://schemas.microsoft.com/office/powerpoint/2010/main" val="23082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72011461-A545-4136-88C4-5FFD4672B224}"/>
              </a:ext>
            </a:extLst>
          </p:cNvPr>
          <p:cNvSpPr txBox="1"/>
          <p:nvPr/>
        </p:nvSpPr>
        <p:spPr>
          <a:xfrm>
            <a:off x="229715" y="170814"/>
            <a:ext cx="4572000" cy="3108543"/>
          </a:xfrm>
          <a:prstGeom prst="rect">
            <a:avLst/>
          </a:prstGeom>
          <a:noFill/>
        </p:spPr>
        <p:txBody>
          <a:bodyPr wrap="square">
            <a:spAutoFit/>
          </a:bodyPr>
          <a:lstStyle/>
          <a:p>
            <a:endParaRPr lang="nb-NO" sz="1400" b="1" i="1" dirty="0"/>
          </a:p>
          <a:p>
            <a:r>
              <a:rPr lang="nb-NO" sz="1400" b="1" i="1" dirty="0"/>
              <a:t>Yrkesseksjon samferdsel og teknisk</a:t>
            </a:r>
          </a:p>
          <a:p>
            <a:r>
              <a:rPr lang="nb-NO" sz="1400" dirty="0"/>
              <a:t>Fagforbundet har fire yrkesseksjoner med egne styrer, nasjonalt og regionalt. I de fleste fagforeningene er det også egne yrkesseksjoner.</a:t>
            </a:r>
          </a:p>
          <a:p>
            <a:endParaRPr lang="nb-NO" sz="1400" dirty="0"/>
          </a:p>
          <a:p>
            <a:r>
              <a:rPr lang="nb-NO" sz="1400" dirty="0"/>
              <a:t>I administrasjonen nasjonalt har de yrkesfaglige seksjonene egne fagenheter. De jobber yrkespolitisk med å sikre at rammene for yrkesutøvelsen blir så god som mulig for de ansatte, og med faglige tilbud til medlemmene innenfor de ulike yrkesgruppene.</a:t>
            </a:r>
          </a:p>
          <a:p>
            <a:endParaRPr lang="nb-NO" sz="1400" dirty="0"/>
          </a:p>
          <a:p>
            <a:r>
              <a:rPr lang="nb-NO" sz="1400" dirty="0"/>
              <a:t>Yrkesseksjon samferdsel og teknisk organiserer over 60 000 ansatte i offentlige og private virksomheter.</a:t>
            </a:r>
          </a:p>
        </p:txBody>
      </p:sp>
      <p:pic>
        <p:nvPicPr>
          <p:cNvPr id="5" name="Bilde 4">
            <a:extLst>
              <a:ext uri="{FF2B5EF4-FFF2-40B4-BE49-F238E27FC236}">
                <a16:creationId xmlns:a16="http://schemas.microsoft.com/office/drawing/2014/main" id="{124BCF1A-8268-4DD4-A8AF-60C6B6C2F6B4}"/>
              </a:ext>
            </a:extLst>
          </p:cNvPr>
          <p:cNvPicPr>
            <a:picLocks noChangeAspect="1"/>
          </p:cNvPicPr>
          <p:nvPr/>
        </p:nvPicPr>
        <p:blipFill>
          <a:blip r:embed="rId2"/>
          <a:stretch>
            <a:fillRect/>
          </a:stretch>
        </p:blipFill>
        <p:spPr>
          <a:xfrm>
            <a:off x="5197640" y="581072"/>
            <a:ext cx="3145567" cy="3575957"/>
          </a:xfrm>
          <a:prstGeom prst="rect">
            <a:avLst/>
          </a:prstGeom>
        </p:spPr>
      </p:pic>
    </p:spTree>
    <p:extLst>
      <p:ext uri="{BB962C8B-B14F-4D97-AF65-F5344CB8AC3E}">
        <p14:creationId xmlns:p14="http://schemas.microsoft.com/office/powerpoint/2010/main" val="182199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7E3C0D6-F1FF-4114-BD8C-9D758263804F}"/>
              </a:ext>
            </a:extLst>
          </p:cNvPr>
          <p:cNvSpPr txBox="1"/>
          <p:nvPr/>
        </p:nvSpPr>
        <p:spPr>
          <a:xfrm>
            <a:off x="399214" y="297503"/>
            <a:ext cx="4572000" cy="2585323"/>
          </a:xfrm>
          <a:prstGeom prst="rect">
            <a:avLst/>
          </a:prstGeom>
          <a:noFill/>
        </p:spPr>
        <p:txBody>
          <a:bodyPr wrap="square">
            <a:spAutoFit/>
          </a:bodyPr>
          <a:lstStyle/>
          <a:p>
            <a:r>
              <a:rPr lang="nb-NO" b="1" dirty="0"/>
              <a:t>Yrkesseksjon helse og sosial</a:t>
            </a:r>
          </a:p>
          <a:p>
            <a:r>
              <a:rPr lang="nb-NO" dirty="0"/>
              <a:t>Fagforbundet har fire yrkesseksjoner med egne styrer, både nasjonalt og regionalt. I de fleste fagforeningene er det også egne yrkesseksjoner. I administrasjonen nasjonalt har de yrkesfaglige seksjonene egne fagenheter. Her utarbeides faglige tilbud til medlemmene innenfor de ulike yrkesgruppene. </a:t>
            </a:r>
          </a:p>
        </p:txBody>
      </p:sp>
      <p:pic>
        <p:nvPicPr>
          <p:cNvPr id="5" name="Bilde 4">
            <a:extLst>
              <a:ext uri="{FF2B5EF4-FFF2-40B4-BE49-F238E27FC236}">
                <a16:creationId xmlns:a16="http://schemas.microsoft.com/office/drawing/2014/main" id="{9A48CF26-630E-4F7F-BCB0-B1F2EE34AAB0}"/>
              </a:ext>
            </a:extLst>
          </p:cNvPr>
          <p:cNvPicPr>
            <a:picLocks noChangeAspect="1"/>
          </p:cNvPicPr>
          <p:nvPr/>
        </p:nvPicPr>
        <p:blipFill>
          <a:blip r:embed="rId2"/>
          <a:stretch>
            <a:fillRect/>
          </a:stretch>
        </p:blipFill>
        <p:spPr>
          <a:xfrm>
            <a:off x="4971214" y="622152"/>
            <a:ext cx="3154668" cy="2707692"/>
          </a:xfrm>
          <a:prstGeom prst="rect">
            <a:avLst/>
          </a:prstGeom>
        </p:spPr>
      </p:pic>
      <p:sp>
        <p:nvSpPr>
          <p:cNvPr id="6" name="TekstSylinder 5">
            <a:extLst>
              <a:ext uri="{FF2B5EF4-FFF2-40B4-BE49-F238E27FC236}">
                <a16:creationId xmlns:a16="http://schemas.microsoft.com/office/drawing/2014/main" id="{2B588EA6-0A62-4D33-81DA-2365C23A1BC8}"/>
              </a:ext>
            </a:extLst>
          </p:cNvPr>
          <p:cNvSpPr txBox="1"/>
          <p:nvPr/>
        </p:nvSpPr>
        <p:spPr>
          <a:xfrm>
            <a:off x="5035891" y="2671832"/>
            <a:ext cx="116864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FAF8F4"/>
                </a:solidFill>
                <a:effectLst/>
                <a:uLnTx/>
                <a:uFillTx/>
                <a:latin typeface="Calibri"/>
                <a:ea typeface="+mn-ea"/>
                <a:cs typeface="+mn-cs"/>
              </a:rPr>
              <a:t>Faith Mwaambi,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FAF8F4"/>
                </a:solidFill>
                <a:effectLst/>
                <a:uLnTx/>
                <a:uFillTx/>
                <a:latin typeface="Calibri"/>
                <a:ea typeface="+mn-ea"/>
                <a:cs typeface="+mn-cs"/>
              </a:rPr>
              <a:t>leder yrke seksjon helse og sosial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FAF8F4"/>
                </a:solidFill>
                <a:effectLst/>
                <a:uLnTx/>
                <a:uFillTx/>
                <a:latin typeface="Calibri"/>
                <a:ea typeface="+mn-ea"/>
                <a:cs typeface="+mn-cs"/>
              </a:rPr>
              <a:t>Fagforbundet Vågan</a:t>
            </a:r>
          </a:p>
        </p:txBody>
      </p:sp>
    </p:spTree>
    <p:extLst>
      <p:ext uri="{BB962C8B-B14F-4D97-AF65-F5344CB8AC3E}">
        <p14:creationId xmlns:p14="http://schemas.microsoft.com/office/powerpoint/2010/main" val="29165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6B216F8E-7A87-4F00-B672-3A5DB2071770}"/>
              </a:ext>
            </a:extLst>
          </p:cNvPr>
          <p:cNvSpPr txBox="1"/>
          <p:nvPr/>
        </p:nvSpPr>
        <p:spPr>
          <a:xfrm>
            <a:off x="452739" y="399869"/>
            <a:ext cx="4572000" cy="2862322"/>
          </a:xfrm>
          <a:prstGeom prst="rect">
            <a:avLst/>
          </a:prstGeom>
          <a:noFill/>
        </p:spPr>
        <p:txBody>
          <a:bodyPr wrap="square">
            <a:spAutoFit/>
          </a:bodyPr>
          <a:lstStyle/>
          <a:p>
            <a:r>
              <a:rPr lang="nb-NO" dirty="0"/>
              <a:t>Yrkesseksjon kontor og administrasjon</a:t>
            </a:r>
          </a:p>
          <a:p>
            <a:r>
              <a:rPr lang="nb-NO" dirty="0"/>
              <a:t>Fagforbundet har fire yrkesseksjoner med egne styrer, både nasjonalt og regionalt. I de fleste fagforeningene er det også egne yrkesseksjoner. I administrasjonen nasjonalt har de yrkesfaglige seksjonene egne fagenheter. Her jobbes det yrkesfaglig og yrkespolitisk, samtidig som det utarbeides faglige tilbud til medlemmene innenfor de ulike yrkesgruppene.</a:t>
            </a:r>
          </a:p>
        </p:txBody>
      </p:sp>
      <p:pic>
        <p:nvPicPr>
          <p:cNvPr id="5" name="Bilde 4">
            <a:extLst>
              <a:ext uri="{FF2B5EF4-FFF2-40B4-BE49-F238E27FC236}">
                <a16:creationId xmlns:a16="http://schemas.microsoft.com/office/drawing/2014/main" id="{E22A8153-F72F-4C73-A509-47E4828EC1A6}"/>
              </a:ext>
            </a:extLst>
          </p:cNvPr>
          <p:cNvPicPr>
            <a:picLocks noChangeAspect="1"/>
          </p:cNvPicPr>
          <p:nvPr/>
        </p:nvPicPr>
        <p:blipFill>
          <a:blip r:embed="rId2"/>
          <a:stretch>
            <a:fillRect/>
          </a:stretch>
        </p:blipFill>
        <p:spPr>
          <a:xfrm>
            <a:off x="5983054" y="793062"/>
            <a:ext cx="1739319" cy="2900292"/>
          </a:xfrm>
          <a:prstGeom prst="rect">
            <a:avLst/>
          </a:prstGeom>
        </p:spPr>
      </p:pic>
    </p:spTree>
    <p:extLst>
      <p:ext uri="{BB962C8B-B14F-4D97-AF65-F5344CB8AC3E}">
        <p14:creationId xmlns:p14="http://schemas.microsoft.com/office/powerpoint/2010/main" val="692475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1655064" y="4343400"/>
            <a:ext cx="184731" cy="369332"/>
          </a:xfrm>
          <a:prstGeom prst="rect">
            <a:avLst/>
          </a:prstGeom>
          <a:noFill/>
        </p:spPr>
        <p:txBody>
          <a:bodyPr wrap="none" rtlCol="0">
            <a:spAutoFit/>
          </a:bodyPr>
          <a:lstStyle/>
          <a:p>
            <a:endParaRPr lang="nb-NO" dirty="0"/>
          </a:p>
        </p:txBody>
      </p:sp>
      <p:sp>
        <p:nvSpPr>
          <p:cNvPr id="8" name="TekstSylinder 7"/>
          <p:cNvSpPr txBox="1"/>
          <p:nvPr/>
        </p:nvSpPr>
        <p:spPr>
          <a:xfrm>
            <a:off x="512064" y="228600"/>
            <a:ext cx="6739128" cy="1015663"/>
          </a:xfrm>
          <a:prstGeom prst="rect">
            <a:avLst/>
          </a:prstGeom>
          <a:noFill/>
        </p:spPr>
        <p:txBody>
          <a:bodyPr wrap="square" rtlCol="0">
            <a:spAutoFit/>
          </a:bodyPr>
          <a:lstStyle/>
          <a:p>
            <a:r>
              <a:rPr lang="nb-NO" sz="2000" dirty="0">
                <a:solidFill>
                  <a:schemeClr val="accent5">
                    <a:lumMod val="50000"/>
                  </a:schemeClr>
                </a:solidFill>
              </a:rPr>
              <a:t>Fagforbundet bygger sin politikk på frihet, likhet og solidaritet!</a:t>
            </a:r>
          </a:p>
          <a:p>
            <a:r>
              <a:rPr lang="nb-NO" sz="2000" dirty="0">
                <a:solidFill>
                  <a:schemeClr val="accent5">
                    <a:lumMod val="50000"/>
                  </a:schemeClr>
                </a:solidFill>
              </a:rPr>
              <a:t>Gratulerer med dagen!</a:t>
            </a:r>
          </a:p>
          <a:p>
            <a:endParaRPr lang="nb-NO" sz="2000" dirty="0">
              <a:solidFill>
                <a:srgbClr val="FF0000"/>
              </a:solidFill>
            </a:endParaRPr>
          </a:p>
        </p:txBody>
      </p:sp>
      <p:pic>
        <p:nvPicPr>
          <p:cNvPr id="3" name="Lyd 2">
            <a:hlinkClick r:id="" action="ppaction://media"/>
            <a:extLst>
              <a:ext uri="{FF2B5EF4-FFF2-40B4-BE49-F238E27FC236}">
                <a16:creationId xmlns:a16="http://schemas.microsoft.com/office/drawing/2014/main" id="{81A71B5E-D69F-4ADF-90EA-B4E64F263B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pic>
        <p:nvPicPr>
          <p:cNvPr id="5" name="Plassholder for innhold 4">
            <a:extLst>
              <a:ext uri="{FF2B5EF4-FFF2-40B4-BE49-F238E27FC236}">
                <a16:creationId xmlns:a16="http://schemas.microsoft.com/office/drawing/2014/main" id="{F3AEF22C-71CB-4838-94BF-B0DFD14EF0C9}"/>
              </a:ext>
            </a:extLst>
          </p:cNvPr>
          <p:cNvPicPr>
            <a:picLocks noGrp="1" noChangeAspect="1"/>
          </p:cNvPicPr>
          <p:nvPr>
            <p:ph idx="1"/>
          </p:nvPr>
        </p:nvPicPr>
        <p:blipFill>
          <a:blip r:embed="rId5"/>
          <a:stretch>
            <a:fillRect/>
          </a:stretch>
        </p:blipFill>
        <p:spPr>
          <a:xfrm>
            <a:off x="783381" y="890030"/>
            <a:ext cx="6374451" cy="3686430"/>
          </a:xfrm>
          <a:prstGeom prst="rect">
            <a:avLst/>
          </a:prstGeom>
        </p:spPr>
      </p:pic>
    </p:spTree>
    <p:extLst>
      <p:ext uri="{BB962C8B-B14F-4D97-AF65-F5344CB8AC3E}">
        <p14:creationId xmlns:p14="http://schemas.microsoft.com/office/powerpoint/2010/main" val="4174385873"/>
      </p:ext>
    </p:extLst>
  </p:cSld>
  <p:clrMapOvr>
    <a:masterClrMapping/>
  </p:clrMapOvr>
  <mc:AlternateContent xmlns:mc="http://schemas.openxmlformats.org/markup-compatibility/2006" xmlns:p14="http://schemas.microsoft.com/office/powerpoint/2010/main">
    <mc:Choice Requires="p14">
      <p:transition spd="slow" p14:dur="2000" advTm="21729"/>
    </mc:Choice>
    <mc:Fallback xmlns="">
      <p:transition spd="slow" advTm="2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8A6E8F-FB23-CDCA-E121-A1691EB9906C}"/>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77D92135-075C-2921-2296-9E5CE9706351}"/>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286095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43E42C9D-7C64-4984-B9CF-A2F9E68B6EB4}"/>
              </a:ext>
            </a:extLst>
          </p:cNvPr>
          <p:cNvSpPr txBox="1"/>
          <p:nvPr/>
        </p:nvSpPr>
        <p:spPr>
          <a:xfrm>
            <a:off x="62446" y="2832410"/>
            <a:ext cx="2185639" cy="400110"/>
          </a:xfrm>
          <a:prstGeom prst="rect">
            <a:avLst/>
          </a:prstGeom>
          <a:noFill/>
        </p:spPr>
        <p:txBody>
          <a:bodyPr wrap="square" rtlCol="0">
            <a:spAutoFit/>
          </a:bodyPr>
          <a:lstStyle/>
          <a:p>
            <a:r>
              <a:rPr lang="nb-NO" sz="1000" dirty="0">
                <a:solidFill>
                  <a:srgbClr val="FAF8F4"/>
                </a:solidFill>
              </a:rPr>
              <a:t>Styret Fagforbundet Vågan</a:t>
            </a:r>
          </a:p>
          <a:p>
            <a:endParaRPr lang="nb-NO" sz="1000" dirty="0">
              <a:solidFill>
                <a:srgbClr val="FAF8F4"/>
              </a:solidFill>
            </a:endParaRPr>
          </a:p>
        </p:txBody>
      </p:sp>
      <p:grpSp>
        <p:nvGrpSpPr>
          <p:cNvPr id="16" name="Gruppe 15">
            <a:extLst>
              <a:ext uri="{FF2B5EF4-FFF2-40B4-BE49-F238E27FC236}">
                <a16:creationId xmlns:a16="http://schemas.microsoft.com/office/drawing/2014/main" id="{80396553-04DA-479E-9607-BF43B7635951}"/>
              </a:ext>
            </a:extLst>
          </p:cNvPr>
          <p:cNvGrpSpPr/>
          <p:nvPr/>
        </p:nvGrpSpPr>
        <p:grpSpPr>
          <a:xfrm>
            <a:off x="-2" y="240302"/>
            <a:ext cx="9144001" cy="4662895"/>
            <a:chOff x="-2" y="240302"/>
            <a:chExt cx="9144001" cy="4662895"/>
          </a:xfrm>
        </p:grpSpPr>
        <p:grpSp>
          <p:nvGrpSpPr>
            <p:cNvPr id="13" name="Gruppe 12">
              <a:extLst>
                <a:ext uri="{FF2B5EF4-FFF2-40B4-BE49-F238E27FC236}">
                  <a16:creationId xmlns:a16="http://schemas.microsoft.com/office/drawing/2014/main" id="{5349AACC-BD3B-4570-9011-C9F15C1BE4A3}"/>
                </a:ext>
              </a:extLst>
            </p:cNvPr>
            <p:cNvGrpSpPr/>
            <p:nvPr/>
          </p:nvGrpSpPr>
          <p:grpSpPr>
            <a:xfrm>
              <a:off x="-2" y="240302"/>
              <a:ext cx="9144001" cy="4662895"/>
              <a:chOff x="1" y="240302"/>
              <a:chExt cx="9144001" cy="4662895"/>
            </a:xfrm>
          </p:grpSpPr>
          <p:pic>
            <p:nvPicPr>
              <p:cNvPr id="3" name="Bilde 2">
                <a:extLst>
                  <a:ext uri="{FF2B5EF4-FFF2-40B4-BE49-F238E27FC236}">
                    <a16:creationId xmlns:a16="http://schemas.microsoft.com/office/drawing/2014/main" id="{8FCA3AAD-C688-4788-A7F8-0BBD0E7DCB1F}"/>
                  </a:ext>
                </a:extLst>
              </p:cNvPr>
              <p:cNvPicPr>
                <a:picLocks noChangeAspect="1"/>
              </p:cNvPicPr>
              <p:nvPr/>
            </p:nvPicPr>
            <p:blipFill>
              <a:blip r:embed="rId2"/>
              <a:stretch>
                <a:fillRect/>
              </a:stretch>
            </p:blipFill>
            <p:spPr>
              <a:xfrm>
                <a:off x="1" y="240302"/>
                <a:ext cx="9144000" cy="4662895"/>
              </a:xfrm>
              <a:prstGeom prst="rect">
                <a:avLst/>
              </a:prstGeom>
            </p:spPr>
          </p:pic>
          <p:pic>
            <p:nvPicPr>
              <p:cNvPr id="8" name="Bilde 7">
                <a:extLst>
                  <a:ext uri="{FF2B5EF4-FFF2-40B4-BE49-F238E27FC236}">
                    <a16:creationId xmlns:a16="http://schemas.microsoft.com/office/drawing/2014/main" id="{E8E6A3BB-36F5-4815-B807-25F992B79790}"/>
                  </a:ext>
                </a:extLst>
              </p:cNvPr>
              <p:cNvPicPr>
                <a:picLocks noChangeAspect="1"/>
              </p:cNvPicPr>
              <p:nvPr/>
            </p:nvPicPr>
            <p:blipFill>
              <a:blip r:embed="rId3"/>
              <a:stretch>
                <a:fillRect/>
              </a:stretch>
            </p:blipFill>
            <p:spPr>
              <a:xfrm>
                <a:off x="8234062" y="240302"/>
                <a:ext cx="909940" cy="993040"/>
              </a:xfrm>
              <a:prstGeom prst="rect">
                <a:avLst/>
              </a:prstGeom>
            </p:spPr>
          </p:pic>
          <p:pic>
            <p:nvPicPr>
              <p:cNvPr id="10" name="Bilde 9">
                <a:extLst>
                  <a:ext uri="{FF2B5EF4-FFF2-40B4-BE49-F238E27FC236}">
                    <a16:creationId xmlns:a16="http://schemas.microsoft.com/office/drawing/2014/main" id="{4D3BB8B7-1E00-4F46-9892-FC7F183D251D}"/>
                  </a:ext>
                </a:extLst>
              </p:cNvPr>
              <p:cNvPicPr>
                <a:picLocks noChangeAspect="1"/>
              </p:cNvPicPr>
              <p:nvPr/>
            </p:nvPicPr>
            <p:blipFill>
              <a:blip r:embed="rId4"/>
              <a:stretch>
                <a:fillRect/>
              </a:stretch>
            </p:blipFill>
            <p:spPr>
              <a:xfrm>
                <a:off x="8230643" y="1233342"/>
                <a:ext cx="913356" cy="1242229"/>
              </a:xfrm>
              <a:prstGeom prst="rect">
                <a:avLst/>
              </a:prstGeom>
            </p:spPr>
          </p:pic>
          <p:pic>
            <p:nvPicPr>
              <p:cNvPr id="12" name="Bilde 11">
                <a:extLst>
                  <a:ext uri="{FF2B5EF4-FFF2-40B4-BE49-F238E27FC236}">
                    <a16:creationId xmlns:a16="http://schemas.microsoft.com/office/drawing/2014/main" id="{C9784484-28DE-4790-B5A6-F1064926DDF3}"/>
                  </a:ext>
                </a:extLst>
              </p:cNvPr>
              <p:cNvPicPr>
                <a:picLocks noChangeAspect="1"/>
              </p:cNvPicPr>
              <p:nvPr/>
            </p:nvPicPr>
            <p:blipFill>
              <a:blip r:embed="rId5"/>
              <a:stretch>
                <a:fillRect/>
              </a:stretch>
            </p:blipFill>
            <p:spPr>
              <a:xfrm>
                <a:off x="8225870" y="2475571"/>
                <a:ext cx="918132" cy="1043754"/>
              </a:xfrm>
              <a:prstGeom prst="rect">
                <a:avLst/>
              </a:prstGeom>
            </p:spPr>
          </p:pic>
        </p:grpSp>
        <p:pic>
          <p:nvPicPr>
            <p:cNvPr id="15" name="Bilde 14">
              <a:extLst>
                <a:ext uri="{FF2B5EF4-FFF2-40B4-BE49-F238E27FC236}">
                  <a16:creationId xmlns:a16="http://schemas.microsoft.com/office/drawing/2014/main" id="{5AF4C4E1-1874-4F16-9A2E-53A1FD0179E2}"/>
                </a:ext>
              </a:extLst>
            </p:cNvPr>
            <p:cNvPicPr>
              <a:picLocks noChangeAspect="1"/>
            </p:cNvPicPr>
            <p:nvPr/>
          </p:nvPicPr>
          <p:blipFill>
            <a:blip r:embed="rId6"/>
            <a:stretch>
              <a:fillRect/>
            </a:stretch>
          </p:blipFill>
          <p:spPr>
            <a:xfrm>
              <a:off x="8221794" y="3519325"/>
              <a:ext cx="922201" cy="1115122"/>
            </a:xfrm>
            <a:prstGeom prst="rect">
              <a:avLst/>
            </a:prstGeom>
          </p:spPr>
        </p:pic>
      </p:grpSp>
    </p:spTree>
    <p:extLst>
      <p:ext uri="{BB962C8B-B14F-4D97-AF65-F5344CB8AC3E}">
        <p14:creationId xmlns:p14="http://schemas.microsoft.com/office/powerpoint/2010/main" val="3958475003"/>
      </p:ext>
    </p:extLst>
  </p:cSld>
  <p:clrMapOvr>
    <a:masterClrMapping/>
  </p:clrMapOvr>
  <mc:AlternateContent xmlns:mc="http://schemas.openxmlformats.org/markup-compatibility/2006" xmlns:p14="http://schemas.microsoft.com/office/powerpoint/2010/main">
    <mc:Choice Requires="p14">
      <p:transition spd="slow" p14:dur="2000" advTm="10687"/>
    </mc:Choice>
    <mc:Fallback xmlns="">
      <p:transition spd="slow" advTm="1068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9EE27CB-AD12-4363-B8D6-CF3FE86E43AF}"/>
              </a:ext>
            </a:extLst>
          </p:cNvPr>
          <p:cNvSpPr txBox="1"/>
          <p:nvPr/>
        </p:nvSpPr>
        <p:spPr>
          <a:xfrm>
            <a:off x="972385" y="240866"/>
            <a:ext cx="7975353" cy="215444"/>
          </a:xfrm>
          <a:prstGeom prst="rect">
            <a:avLst/>
          </a:prstGeom>
          <a:noFill/>
        </p:spPr>
        <p:txBody>
          <a:bodyPr wrap="square">
            <a:spAutoFit/>
          </a:bodyPr>
          <a:lstStyle/>
          <a:p>
            <a:endParaRPr lang="nb-NO" sz="800" dirty="0"/>
          </a:p>
        </p:txBody>
      </p:sp>
      <p:pic>
        <p:nvPicPr>
          <p:cNvPr id="11" name="Bilde 10">
            <a:extLst>
              <a:ext uri="{FF2B5EF4-FFF2-40B4-BE49-F238E27FC236}">
                <a16:creationId xmlns:a16="http://schemas.microsoft.com/office/drawing/2014/main" id="{3D1F6C87-16FA-4A95-ABBF-7B8E3F1AEDCD}"/>
              </a:ext>
            </a:extLst>
          </p:cNvPr>
          <p:cNvPicPr>
            <a:picLocks noChangeAspect="1"/>
          </p:cNvPicPr>
          <p:nvPr/>
        </p:nvPicPr>
        <p:blipFill>
          <a:blip r:embed="rId2"/>
          <a:stretch>
            <a:fillRect/>
          </a:stretch>
        </p:blipFill>
        <p:spPr>
          <a:xfrm>
            <a:off x="947506" y="914400"/>
            <a:ext cx="7238014" cy="3309682"/>
          </a:xfrm>
          <a:prstGeom prst="rect">
            <a:avLst/>
          </a:prstGeom>
        </p:spPr>
      </p:pic>
      <p:sp>
        <p:nvSpPr>
          <p:cNvPr id="15" name="TekstSylinder 14">
            <a:extLst>
              <a:ext uri="{FF2B5EF4-FFF2-40B4-BE49-F238E27FC236}">
                <a16:creationId xmlns:a16="http://schemas.microsoft.com/office/drawing/2014/main" id="{62D0DF2F-C506-4EAE-92DB-72CEE9393FC2}"/>
              </a:ext>
            </a:extLst>
          </p:cNvPr>
          <p:cNvSpPr txBox="1"/>
          <p:nvPr/>
        </p:nvSpPr>
        <p:spPr>
          <a:xfrm>
            <a:off x="909940" y="355723"/>
            <a:ext cx="6400800" cy="369332"/>
          </a:xfrm>
          <a:prstGeom prst="rect">
            <a:avLst/>
          </a:prstGeom>
          <a:noFill/>
        </p:spPr>
        <p:txBody>
          <a:bodyPr wrap="square" rtlCol="0">
            <a:spAutoFit/>
          </a:bodyPr>
          <a:lstStyle/>
          <a:p>
            <a:r>
              <a:rPr lang="nb-NO" dirty="0"/>
              <a:t>Stopp krig – krig rammer alltid de svakeste</a:t>
            </a:r>
          </a:p>
        </p:txBody>
      </p:sp>
    </p:spTree>
    <p:extLst>
      <p:ext uri="{BB962C8B-B14F-4D97-AF65-F5344CB8AC3E}">
        <p14:creationId xmlns:p14="http://schemas.microsoft.com/office/powerpoint/2010/main" val="1363169432"/>
      </p:ext>
    </p:extLst>
  </p:cSld>
  <p:clrMapOvr>
    <a:masterClrMapping/>
  </p:clrMapOvr>
  <mc:AlternateContent xmlns:mc="http://schemas.openxmlformats.org/markup-compatibility/2006" xmlns:p14="http://schemas.microsoft.com/office/powerpoint/2010/main">
    <mc:Choice Requires="p14">
      <p:transition spd="slow" p14:dur="2000" advTm="37086"/>
    </mc:Choice>
    <mc:Fallback xmlns="">
      <p:transition spd="slow" advTm="3708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D3D2FD58-A794-45AA-9F3B-AC7EC857350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15420" y="600317"/>
            <a:ext cx="5490860" cy="3883640"/>
          </a:xfrm>
          <a:prstGeom prst="ellipse">
            <a:avLst/>
          </a:prstGeom>
          <a:ln>
            <a:noFill/>
          </a:ln>
          <a:effectLst>
            <a:softEdge rad="112500"/>
          </a:effectLst>
        </p:spPr>
      </p:pic>
      <p:pic>
        <p:nvPicPr>
          <p:cNvPr id="5" name="Bilde 4">
            <a:extLst>
              <a:ext uri="{FF2B5EF4-FFF2-40B4-BE49-F238E27FC236}">
                <a16:creationId xmlns:a16="http://schemas.microsoft.com/office/drawing/2014/main" id="{12123BEC-C4BB-4AB6-AE1B-D31851D519F3}"/>
              </a:ext>
            </a:extLst>
          </p:cNvPr>
          <p:cNvPicPr>
            <a:picLocks noChangeAspect="1"/>
          </p:cNvPicPr>
          <p:nvPr/>
        </p:nvPicPr>
        <p:blipFill>
          <a:blip r:embed="rId4"/>
          <a:stretch>
            <a:fillRect/>
          </a:stretch>
        </p:blipFill>
        <p:spPr>
          <a:xfrm>
            <a:off x="686456" y="298896"/>
            <a:ext cx="7338067" cy="3372909"/>
          </a:xfrm>
          <a:prstGeom prst="rect">
            <a:avLst/>
          </a:prstGeom>
        </p:spPr>
      </p:pic>
    </p:spTree>
    <p:extLst>
      <p:ext uri="{BB962C8B-B14F-4D97-AF65-F5344CB8AC3E}">
        <p14:creationId xmlns:p14="http://schemas.microsoft.com/office/powerpoint/2010/main" val="3514932593"/>
      </p:ext>
    </p:extLst>
  </p:cSld>
  <p:clrMapOvr>
    <a:masterClrMapping/>
  </p:clrMapOvr>
  <mc:AlternateContent xmlns:mc="http://schemas.openxmlformats.org/markup-compatibility/2006" xmlns:p14="http://schemas.microsoft.com/office/powerpoint/2010/main">
    <mc:Choice Requires="p14">
      <p:transition spd="slow" p14:dur="2000" advTm="48259"/>
    </mc:Choice>
    <mc:Fallback xmlns="">
      <p:transition spd="slow" advTm="4825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75CBB75-C647-4379-839A-DCD73C747F8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19195" y="3004611"/>
            <a:ext cx="3182897" cy="1817733"/>
          </a:xfrm>
          <a:prstGeom prst="rect">
            <a:avLst/>
          </a:prstGeom>
        </p:spPr>
      </p:pic>
      <p:pic>
        <p:nvPicPr>
          <p:cNvPr id="3" name="Bilde 2">
            <a:extLst>
              <a:ext uri="{FF2B5EF4-FFF2-40B4-BE49-F238E27FC236}">
                <a16:creationId xmlns:a16="http://schemas.microsoft.com/office/drawing/2014/main" id="{F9389666-9EEE-4619-98E4-127DD0D55FDA}"/>
              </a:ext>
            </a:extLst>
          </p:cNvPr>
          <p:cNvPicPr>
            <a:picLocks noChangeAspect="1"/>
          </p:cNvPicPr>
          <p:nvPr/>
        </p:nvPicPr>
        <p:blipFill>
          <a:blip r:embed="rId4"/>
          <a:stretch>
            <a:fillRect/>
          </a:stretch>
        </p:blipFill>
        <p:spPr>
          <a:xfrm>
            <a:off x="724523" y="504035"/>
            <a:ext cx="7800727" cy="3577311"/>
          </a:xfrm>
          <a:prstGeom prst="rect">
            <a:avLst/>
          </a:prstGeom>
        </p:spPr>
      </p:pic>
      <p:pic>
        <p:nvPicPr>
          <p:cNvPr id="9" name="Bilde 8">
            <a:extLst>
              <a:ext uri="{FF2B5EF4-FFF2-40B4-BE49-F238E27FC236}">
                <a16:creationId xmlns:a16="http://schemas.microsoft.com/office/drawing/2014/main" id="{CC159635-7FEF-4C62-A187-5D5F5661AA50}"/>
              </a:ext>
            </a:extLst>
          </p:cNvPr>
          <p:cNvPicPr>
            <a:picLocks noChangeAspect="1"/>
          </p:cNvPicPr>
          <p:nvPr/>
        </p:nvPicPr>
        <p:blipFill>
          <a:blip r:embed="rId5"/>
          <a:stretch>
            <a:fillRect/>
          </a:stretch>
        </p:blipFill>
        <p:spPr>
          <a:xfrm>
            <a:off x="430084" y="4008361"/>
            <a:ext cx="5759196" cy="443484"/>
          </a:xfrm>
          <a:prstGeom prst="rect">
            <a:avLst/>
          </a:prstGeom>
        </p:spPr>
      </p:pic>
    </p:spTree>
    <p:extLst>
      <p:ext uri="{BB962C8B-B14F-4D97-AF65-F5344CB8AC3E}">
        <p14:creationId xmlns:p14="http://schemas.microsoft.com/office/powerpoint/2010/main" val="4086783213"/>
      </p:ext>
    </p:extLst>
  </p:cSld>
  <p:clrMapOvr>
    <a:masterClrMapping/>
  </p:clrMapOvr>
  <mc:AlternateContent xmlns:mc="http://schemas.openxmlformats.org/markup-compatibility/2006" xmlns:p14="http://schemas.microsoft.com/office/powerpoint/2010/main">
    <mc:Choice Requires="p14">
      <p:transition spd="slow" p14:dur="2000" advTm="60320"/>
    </mc:Choice>
    <mc:Fallback xmlns="">
      <p:transition spd="slow" advTm="603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DCE7D70-E546-41A7-A8C7-57704B689F5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44386" y="1936966"/>
            <a:ext cx="3059895" cy="1721191"/>
          </a:xfrm>
          <a:prstGeom prst="rect">
            <a:avLst/>
          </a:prstGeom>
        </p:spPr>
      </p:pic>
      <p:pic>
        <p:nvPicPr>
          <p:cNvPr id="3" name="Bilde 2">
            <a:extLst>
              <a:ext uri="{FF2B5EF4-FFF2-40B4-BE49-F238E27FC236}">
                <a16:creationId xmlns:a16="http://schemas.microsoft.com/office/drawing/2014/main" id="{356FD6A5-4DE0-41E4-8264-AFE7E62A0A64}"/>
              </a:ext>
            </a:extLst>
          </p:cNvPr>
          <p:cNvPicPr>
            <a:picLocks noChangeAspect="1"/>
          </p:cNvPicPr>
          <p:nvPr/>
        </p:nvPicPr>
        <p:blipFill>
          <a:blip r:embed="rId4"/>
          <a:stretch>
            <a:fillRect/>
          </a:stretch>
        </p:blipFill>
        <p:spPr>
          <a:xfrm>
            <a:off x="383377" y="383603"/>
            <a:ext cx="7996561" cy="3419540"/>
          </a:xfrm>
          <a:prstGeom prst="rect">
            <a:avLst/>
          </a:prstGeom>
        </p:spPr>
      </p:pic>
    </p:spTree>
    <p:extLst>
      <p:ext uri="{BB962C8B-B14F-4D97-AF65-F5344CB8AC3E}">
        <p14:creationId xmlns:p14="http://schemas.microsoft.com/office/powerpoint/2010/main" val="3899617181"/>
      </p:ext>
    </p:extLst>
  </p:cSld>
  <p:clrMapOvr>
    <a:masterClrMapping/>
  </p:clrMapOvr>
  <mc:AlternateContent xmlns:mc="http://schemas.openxmlformats.org/markup-compatibility/2006" xmlns:p14="http://schemas.microsoft.com/office/powerpoint/2010/main">
    <mc:Choice Requires="p14">
      <p:transition spd="slow" p14:dur="2000" advTm="58231"/>
    </mc:Choice>
    <mc:Fallback xmlns="">
      <p:transition spd="slow" advTm="582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A7DB749-0F4D-4DBC-8BCB-A0E12CD96F46}"/>
              </a:ext>
            </a:extLst>
          </p:cNvPr>
          <p:cNvPicPr>
            <a:picLocks noChangeAspect="1"/>
          </p:cNvPicPr>
          <p:nvPr/>
        </p:nvPicPr>
        <p:blipFill>
          <a:blip r:embed="rId2"/>
          <a:stretch>
            <a:fillRect/>
          </a:stretch>
        </p:blipFill>
        <p:spPr>
          <a:xfrm>
            <a:off x="582589" y="727060"/>
            <a:ext cx="8058709" cy="2870342"/>
          </a:xfrm>
          <a:prstGeom prst="rect">
            <a:avLst/>
          </a:prstGeom>
        </p:spPr>
      </p:pic>
    </p:spTree>
    <p:extLst>
      <p:ext uri="{BB962C8B-B14F-4D97-AF65-F5344CB8AC3E}">
        <p14:creationId xmlns:p14="http://schemas.microsoft.com/office/powerpoint/2010/main" val="2229274982"/>
      </p:ext>
    </p:extLst>
  </p:cSld>
  <p:clrMapOvr>
    <a:masterClrMapping/>
  </p:clrMapOvr>
  <mc:AlternateContent xmlns:mc="http://schemas.openxmlformats.org/markup-compatibility/2006" xmlns:p14="http://schemas.microsoft.com/office/powerpoint/2010/main">
    <mc:Choice Requires="p14">
      <p:transition spd="slow" p14:dur="2000" advTm="38991"/>
    </mc:Choice>
    <mc:Fallback xmlns="">
      <p:transition spd="slow" advTm="3899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34D33B3-0621-485C-9F1E-E82E28C29810}"/>
              </a:ext>
            </a:extLst>
          </p:cNvPr>
          <p:cNvPicPr>
            <a:picLocks noChangeAspect="1"/>
          </p:cNvPicPr>
          <p:nvPr/>
        </p:nvPicPr>
        <p:blipFill>
          <a:blip r:embed="rId2"/>
          <a:stretch>
            <a:fillRect/>
          </a:stretch>
        </p:blipFill>
        <p:spPr>
          <a:xfrm>
            <a:off x="403115" y="356839"/>
            <a:ext cx="8234780" cy="3405917"/>
          </a:xfrm>
          <a:prstGeom prst="rect">
            <a:avLst/>
          </a:prstGeom>
        </p:spPr>
      </p:pic>
    </p:spTree>
    <p:extLst>
      <p:ext uri="{BB962C8B-B14F-4D97-AF65-F5344CB8AC3E}">
        <p14:creationId xmlns:p14="http://schemas.microsoft.com/office/powerpoint/2010/main" val="3650148444"/>
      </p:ext>
    </p:extLst>
  </p:cSld>
  <p:clrMapOvr>
    <a:masterClrMapping/>
  </p:clrMapOvr>
  <mc:AlternateContent xmlns:mc="http://schemas.openxmlformats.org/markup-compatibility/2006" xmlns:p14="http://schemas.microsoft.com/office/powerpoint/2010/main">
    <mc:Choice Requires="p14">
      <p:transition spd="slow" p14:dur="2000" advTm="65919"/>
    </mc:Choice>
    <mc:Fallback xmlns="">
      <p:transition spd="slow" advTm="65919"/>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solidFill>
            <a:srgbClr val="B1B0B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1" id="{670102EB-5C8E-408B-A008-1BC0770596A6}" vid="{4D9ACC8C-DA72-4E3A-A50A-C489E421FC9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D4BAE3B3172C4B84E899ACC97F578D" ma:contentTypeVersion="2" ma:contentTypeDescription="Create a new document." ma:contentTypeScope="" ma:versionID="e5ec54e965021d197711fbd82c6bbc33">
  <xsd:schema xmlns:xsd="http://www.w3.org/2001/XMLSchema" xmlns:xs="http://www.w3.org/2001/XMLSchema" xmlns:p="http://schemas.microsoft.com/office/2006/metadata/properties" xmlns:ns3="7ae3fe60-c7e7-46f9-99f2-fa857179d16f" targetNamespace="http://schemas.microsoft.com/office/2006/metadata/properties" ma:root="true" ma:fieldsID="496e21d3171b96e4242759eb1c2aedfe" ns3:_="">
    <xsd:import namespace="7ae3fe60-c7e7-46f9-99f2-fa857179d16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e3fe60-c7e7-46f9-99f2-fa857179d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7ae3fe60-c7e7-46f9-99f2-fa857179d16f"/>
    <ds:schemaRef ds:uri="http://purl.org/dc/elements/1.1/"/>
    <ds:schemaRef ds:uri="http://purl.org/dc/terms/"/>
  </ds:schemaRefs>
</ds:datastoreItem>
</file>

<file path=customXml/itemProps2.xml><?xml version="1.0" encoding="utf-8"?>
<ds:datastoreItem xmlns:ds="http://schemas.openxmlformats.org/officeDocument/2006/customXml" ds:itemID="{E01E767B-3390-4160-B357-93E9E8FE7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e3fe60-c7e7-46f9-99f2-fa857179d1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6041</TotalTime>
  <Words>1537</Words>
  <Application>Microsoft Office PowerPoint</Application>
  <PresentationFormat>Skjermfremvisning (16:9)</PresentationFormat>
  <Paragraphs>133</Paragraphs>
  <Slides>27</Slides>
  <Notes>0</Notes>
  <HiddenSlides>0</HiddenSlides>
  <MMClips>11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27</vt:i4>
      </vt:variant>
    </vt:vector>
  </HeadingPairs>
  <TitlesOfParts>
    <vt:vector size="35" baseType="lpstr">
      <vt:lpstr>Arial</vt:lpstr>
      <vt:lpstr>Calibri</vt:lpstr>
      <vt:lpstr>Lucida Grande</vt:lpstr>
      <vt:lpstr>Open Sans</vt:lpstr>
      <vt:lpstr>Public Sans</vt:lpstr>
      <vt:lpstr>Source Sans Pro</vt:lpstr>
      <vt:lpstr>Times New Roman</vt:lpstr>
      <vt:lpstr>Office-tema</vt:lpstr>
      <vt:lpstr>Fagforbundet Vågan ønsker alle en fin 1. mai! Gratulerer med dagen!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Da ble det brudd i forhandlingene igjen!</vt:lpstr>
      <vt:lpstr>PowerPoint-presentasjon</vt:lpstr>
      <vt:lpstr>«Trygghet for helse og arbeid» Arbeid til alle er jobb nr. 1</vt:lpstr>
      <vt:lpstr>Lønn til å leve av -  turnus å leve med </vt:lpstr>
      <vt:lpstr>Den digitale hverdagen er nok kommet for å bli også etter pandemien. </vt:lpstr>
      <vt:lpstr>   Stopp sosial dumping. Seriøsitetskrav i arbeidslivet NÅ!  </vt:lpstr>
      <vt:lpstr>Sterkere Fellesskap!</vt:lpstr>
      <vt:lpstr>  Styrk dine rettigheter Bli medlem i Pensjonistforbundet! </vt:lpstr>
      <vt:lpstr>Fagforbundet Ung </vt:lpstr>
      <vt:lpstr> Nei til privatisering og konkurranseutsetting av offentlige tjenester </vt:lpstr>
      <vt:lpstr>Trygge arbeidsplasser til alle, med hele faste stillinger.</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Mai - Arbeidernes internasjonale kampdag</dc:title>
  <dc:creator>Lasse Bengt Nordby</dc:creator>
  <cp:lastModifiedBy>Lasse Nordby</cp:lastModifiedBy>
  <cp:revision>110</cp:revision>
  <cp:lastPrinted>2020-04-30T06:53:04Z</cp:lastPrinted>
  <dcterms:created xsi:type="dcterms:W3CDTF">2020-04-20T10:42:50Z</dcterms:created>
  <dcterms:modified xsi:type="dcterms:W3CDTF">2022-05-06T09:18:48Z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0x0101006DD4BAE3B3172C4B84E899ACC97F578D</vt:lpwstr>
  </property>
</Properties>
</file>