
<file path=[Content_Types].xml><?xml version="1.0" encoding="utf-8"?>
<Types xmlns="http://schemas.openxmlformats.org/package/2006/content-types">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handoutMasterIdLst>
    <p:handoutMasterId r:id="rId70"/>
  </p:handoutMasterIdLst>
  <p:sldIdLst>
    <p:sldId id="332" r:id="rId5"/>
    <p:sldId id="552" r:id="rId6"/>
    <p:sldId id="555" r:id="rId7"/>
    <p:sldId id="512" r:id="rId8"/>
    <p:sldId id="514" r:id="rId9"/>
    <p:sldId id="513" r:id="rId10"/>
    <p:sldId id="515" r:id="rId11"/>
    <p:sldId id="516" r:id="rId12"/>
    <p:sldId id="556" r:id="rId13"/>
    <p:sldId id="557" r:id="rId14"/>
    <p:sldId id="519" r:id="rId15"/>
    <p:sldId id="558" r:id="rId16"/>
    <p:sldId id="559" r:id="rId17"/>
    <p:sldId id="561" r:id="rId18"/>
    <p:sldId id="562" r:id="rId19"/>
    <p:sldId id="560" r:id="rId20"/>
    <p:sldId id="563" r:id="rId21"/>
    <p:sldId id="565" r:id="rId22"/>
    <p:sldId id="566" r:id="rId23"/>
    <p:sldId id="567" r:id="rId24"/>
    <p:sldId id="568" r:id="rId25"/>
    <p:sldId id="569" r:id="rId26"/>
    <p:sldId id="570" r:id="rId27"/>
    <p:sldId id="571" r:id="rId28"/>
    <p:sldId id="573" r:id="rId29"/>
    <p:sldId id="572" r:id="rId30"/>
    <p:sldId id="574" r:id="rId31"/>
    <p:sldId id="580" r:id="rId32"/>
    <p:sldId id="581" r:id="rId33"/>
    <p:sldId id="575" r:id="rId34"/>
    <p:sldId id="583" r:id="rId35"/>
    <p:sldId id="521" r:id="rId36"/>
    <p:sldId id="577" r:id="rId37"/>
    <p:sldId id="579" r:id="rId38"/>
    <p:sldId id="584" r:id="rId39"/>
    <p:sldId id="492" r:id="rId40"/>
    <p:sldId id="585" r:id="rId41"/>
    <p:sldId id="586" r:id="rId42"/>
    <p:sldId id="587" r:id="rId43"/>
    <p:sldId id="588" r:id="rId44"/>
    <p:sldId id="589" r:id="rId45"/>
    <p:sldId id="590" r:id="rId46"/>
    <p:sldId id="591" r:id="rId47"/>
    <p:sldId id="592" r:id="rId48"/>
    <p:sldId id="593" r:id="rId49"/>
    <p:sldId id="594" r:id="rId50"/>
    <p:sldId id="595" r:id="rId51"/>
    <p:sldId id="596" r:id="rId52"/>
    <p:sldId id="597" r:id="rId53"/>
    <p:sldId id="538" r:id="rId54"/>
    <p:sldId id="598" r:id="rId55"/>
    <p:sldId id="540" r:id="rId56"/>
    <p:sldId id="599" r:id="rId57"/>
    <p:sldId id="546" r:id="rId58"/>
    <p:sldId id="600" r:id="rId59"/>
    <p:sldId id="603" r:id="rId60"/>
    <p:sldId id="601" r:id="rId61"/>
    <p:sldId id="602" r:id="rId62"/>
    <p:sldId id="543" r:id="rId63"/>
    <p:sldId id="544" r:id="rId64"/>
    <p:sldId id="545" r:id="rId65"/>
    <p:sldId id="604" r:id="rId66"/>
    <p:sldId id="605" r:id="rId67"/>
    <p:sldId id="551" r:id="rId68"/>
  </p:sldIdLst>
  <p:sldSz cx="9144000" cy="6858000" type="screen4x3"/>
  <p:notesSz cx="6797675" cy="9926638"/>
  <p:defaultTextStyle>
    <a:defPPr>
      <a:defRPr lang="nb-NO"/>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se Nordby" initials="LN" lastIdx="1" clrIdx="0">
    <p:extLst>
      <p:ext uri="{19B8F6BF-5375-455C-9EA6-DF929625EA0E}">
        <p15:presenceInfo xmlns:p15="http://schemas.microsoft.com/office/powerpoint/2012/main" userId="6dddc0b2ed841d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72A"/>
    <a:srgbClr val="FF6309"/>
    <a:srgbClr val="A7001F"/>
    <a:srgbClr val="FC1921"/>
    <a:srgbClr val="88AB32"/>
    <a:srgbClr val="5F2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94796" autoAdjust="0"/>
  </p:normalViewPr>
  <p:slideViewPr>
    <p:cSldViewPr>
      <p:cViewPr varScale="1">
        <p:scale>
          <a:sx n="75" d="100"/>
          <a:sy n="75" d="100"/>
        </p:scale>
        <p:origin x="996"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200">
                <a:latin typeface="Arial"/>
                <a:ea typeface="+mn-ea"/>
                <a:cs typeface="+mn-cs"/>
              </a:defRPr>
            </a:lvl1pPr>
          </a:lstStyle>
          <a:p>
            <a:pPr>
              <a:defRPr/>
            </a:pPr>
            <a:endParaRPr lang="nb-NO"/>
          </a:p>
        </p:txBody>
      </p:sp>
      <p:sp>
        <p:nvSpPr>
          <p:cNvPr id="3075" name="Rectangle 3"/>
          <p:cNvSpPr>
            <a:spLocks noGrp="1" noChangeArrowheads="1"/>
          </p:cNvSpPr>
          <p:nvPr>
            <p:ph type="dt" sz="quarter" idx="1"/>
          </p:nvPr>
        </p:nvSpPr>
        <p:spPr bwMode="auto">
          <a:xfrm>
            <a:off x="3852016" y="0"/>
            <a:ext cx="2945659" cy="49633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200">
                <a:latin typeface="Arial"/>
                <a:ea typeface="+mn-ea"/>
                <a:cs typeface="+mn-cs"/>
              </a:defRPr>
            </a:lvl1pPr>
          </a:lstStyle>
          <a:p>
            <a:pPr>
              <a:defRPr/>
            </a:pPr>
            <a:endParaRPr lang="nb-NO"/>
          </a:p>
        </p:txBody>
      </p:sp>
      <p:sp>
        <p:nvSpPr>
          <p:cNvPr id="3076" name="Rectangle 4"/>
          <p:cNvSpPr>
            <a:spLocks noGrp="1" noChangeArrowheads="1"/>
          </p:cNvSpPr>
          <p:nvPr>
            <p:ph type="ftr" sz="quarter" idx="2"/>
          </p:nvPr>
        </p:nvSpPr>
        <p:spPr bwMode="auto">
          <a:xfrm>
            <a:off x="0" y="9430306"/>
            <a:ext cx="2945659" cy="49633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sz="1200">
                <a:latin typeface="Arial"/>
                <a:ea typeface="+mn-ea"/>
                <a:cs typeface="+mn-cs"/>
              </a:defRPr>
            </a:lvl1pPr>
          </a:lstStyle>
          <a:p>
            <a:pPr>
              <a:defRPr/>
            </a:pPr>
            <a:endParaRPr lang="nb-NO"/>
          </a:p>
        </p:txBody>
      </p:sp>
      <p:sp>
        <p:nvSpPr>
          <p:cNvPr id="3077" name="Rectangle 5"/>
          <p:cNvSpPr>
            <a:spLocks noGrp="1" noChangeArrowheads="1"/>
          </p:cNvSpPr>
          <p:nvPr>
            <p:ph type="sldNum" sz="quarter" idx="3"/>
          </p:nvPr>
        </p:nvSpPr>
        <p:spPr bwMode="auto">
          <a:xfrm>
            <a:off x="3852016" y="9430306"/>
            <a:ext cx="2945659" cy="49633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200">
                <a:latin typeface="Arial" charset="0"/>
              </a:defRPr>
            </a:lvl1pPr>
          </a:lstStyle>
          <a:p>
            <a:fld id="{6C89D4F1-ED20-4777-A053-450CBEF4D8A0}" type="slidenum">
              <a:rPr lang="nb-NO"/>
              <a:pPr/>
              <a:t>‹#›</a:t>
            </a:fld>
            <a:endParaRPr lang="nb-NO"/>
          </a:p>
        </p:txBody>
      </p:sp>
    </p:spTree>
    <p:extLst>
      <p:ext uri="{BB962C8B-B14F-4D97-AF65-F5344CB8AC3E}">
        <p14:creationId xmlns:p14="http://schemas.microsoft.com/office/powerpoint/2010/main" val="38067340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200">
                <a:latin typeface="Arial"/>
                <a:ea typeface="+mn-ea"/>
                <a:cs typeface="+mn-cs"/>
              </a:defRPr>
            </a:lvl1pPr>
          </a:lstStyle>
          <a:p>
            <a:pPr>
              <a:defRPr/>
            </a:pPr>
            <a:endParaRPr lang="nb-NO"/>
          </a:p>
        </p:txBody>
      </p:sp>
      <p:sp>
        <p:nvSpPr>
          <p:cNvPr id="2051" name="Rectangle 3"/>
          <p:cNvSpPr>
            <a:spLocks noGrp="1" noChangeArrowheads="1"/>
          </p:cNvSpPr>
          <p:nvPr>
            <p:ph type="dt" idx="1"/>
          </p:nvPr>
        </p:nvSpPr>
        <p:spPr bwMode="auto">
          <a:xfrm>
            <a:off x="3852016" y="0"/>
            <a:ext cx="2945659" cy="49633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200">
                <a:latin typeface="Arial"/>
                <a:ea typeface="+mn-ea"/>
                <a:cs typeface="+mn-cs"/>
              </a:defRPr>
            </a:lvl1pPr>
          </a:lstStyle>
          <a:p>
            <a:pPr>
              <a:defRPr/>
            </a:pPr>
            <a:endParaRPr lang="nb-NO"/>
          </a:p>
        </p:txBody>
      </p:sp>
      <p:sp>
        <p:nvSpPr>
          <p:cNvPr id="14340" name="Rectangle 4"/>
          <p:cNvSpPr>
            <a:spLocks noGrp="1" noRot="1" noChangeAspect="1" noChangeArrowheads="1" noTextEdit="1"/>
          </p:cNvSpPr>
          <p:nvPr>
            <p:ph type="sldImg" idx="2"/>
          </p:nvPr>
        </p:nvSpPr>
        <p:spPr bwMode="auto">
          <a:xfrm>
            <a:off x="919163" y="746125"/>
            <a:ext cx="4959350" cy="3719513"/>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54"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sz="1200">
                <a:latin typeface="Arial"/>
                <a:ea typeface="+mn-ea"/>
                <a:cs typeface="+mn-cs"/>
              </a:defRPr>
            </a:lvl1pPr>
          </a:lstStyle>
          <a:p>
            <a:pPr>
              <a:defRPr/>
            </a:pPr>
            <a:endParaRPr lang="nb-NO"/>
          </a:p>
        </p:txBody>
      </p:sp>
      <p:sp>
        <p:nvSpPr>
          <p:cNvPr id="2055"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200">
                <a:latin typeface="Arial" charset="0"/>
              </a:defRPr>
            </a:lvl1pPr>
          </a:lstStyle>
          <a:p>
            <a:fld id="{7CB945E9-6DB6-4DEC-B51C-A196E5BDBE8A}" type="slidenum">
              <a:rPr lang="nb-NO"/>
              <a:pPr/>
              <a:t>‹#›</a:t>
            </a:fld>
            <a:endParaRPr lang="nb-NO"/>
          </a:p>
        </p:txBody>
      </p:sp>
    </p:spTree>
    <p:extLst>
      <p:ext uri="{BB962C8B-B14F-4D97-AF65-F5344CB8AC3E}">
        <p14:creationId xmlns:p14="http://schemas.microsoft.com/office/powerpoint/2010/main" val="34972899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pitchFamily="18" charset="-128"/>
        <a:cs typeface="ＭＳ Ｐゴシック" pitchFamily="18"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sz="2400" cap="all" baseline="0" dirty="0"/>
          </a:p>
        </p:txBody>
      </p:sp>
      <p:sp>
        <p:nvSpPr>
          <p:cNvPr id="4" name="Plassholder for lysbildenummer 3"/>
          <p:cNvSpPr>
            <a:spLocks noGrp="1"/>
          </p:cNvSpPr>
          <p:nvPr>
            <p:ph type="sldNum" sz="quarter" idx="10"/>
          </p:nvPr>
        </p:nvSpPr>
        <p:spPr/>
        <p:txBody>
          <a:bodyPr/>
          <a:lstStyle/>
          <a:p>
            <a:fld id="{7CB945E9-6DB6-4DEC-B51C-A196E5BDBE8A}" type="slidenum">
              <a:rPr lang="nb-NO" smtClean="0"/>
              <a:pPr/>
              <a:t>1</a:t>
            </a:fld>
            <a:endParaRPr lang="nb-NO"/>
          </a:p>
        </p:txBody>
      </p:sp>
    </p:spTree>
    <p:extLst>
      <p:ext uri="{BB962C8B-B14F-4D97-AF65-F5344CB8AC3E}">
        <p14:creationId xmlns:p14="http://schemas.microsoft.com/office/powerpoint/2010/main" val="365696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B945E9-6DB6-4DEC-B51C-A196E5BDBE8A}" type="slidenum">
              <a:rPr lang="nb-NO" smtClean="0"/>
              <a:pPr/>
              <a:t>4</a:t>
            </a:fld>
            <a:endParaRPr lang="nb-NO"/>
          </a:p>
        </p:txBody>
      </p:sp>
    </p:spTree>
    <p:extLst>
      <p:ext uri="{BB962C8B-B14F-4D97-AF65-F5344CB8AC3E}">
        <p14:creationId xmlns:p14="http://schemas.microsoft.com/office/powerpoint/2010/main" val="71021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B945E9-6DB6-4DEC-B51C-A196E5BDBE8A}" type="slidenum">
              <a:rPr lang="nb-NO" smtClean="0"/>
              <a:pPr/>
              <a:t>6</a:t>
            </a:fld>
            <a:endParaRPr lang="nb-NO"/>
          </a:p>
        </p:txBody>
      </p:sp>
    </p:spTree>
    <p:extLst>
      <p:ext uri="{BB962C8B-B14F-4D97-AF65-F5344CB8AC3E}">
        <p14:creationId xmlns:p14="http://schemas.microsoft.com/office/powerpoint/2010/main" val="77934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B945E9-6DB6-4DEC-B51C-A196E5BDBE8A}" type="slidenum">
              <a:rPr lang="nb-NO" smtClean="0"/>
              <a:pPr/>
              <a:t>36</a:t>
            </a:fld>
            <a:endParaRPr lang="nb-NO"/>
          </a:p>
        </p:txBody>
      </p:sp>
    </p:spTree>
    <p:extLst>
      <p:ext uri="{BB962C8B-B14F-4D97-AF65-F5344CB8AC3E}">
        <p14:creationId xmlns:p14="http://schemas.microsoft.com/office/powerpoint/2010/main" val="39627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B945E9-6DB6-4DEC-B51C-A196E5BDBE8A}" type="slidenum">
              <a:rPr lang="nb-NO" smtClean="0"/>
              <a:pPr/>
              <a:t>61</a:t>
            </a:fld>
            <a:endParaRPr lang="nb-NO"/>
          </a:p>
        </p:txBody>
      </p:sp>
    </p:spTree>
    <p:extLst>
      <p:ext uri="{BB962C8B-B14F-4D97-AF65-F5344CB8AC3E}">
        <p14:creationId xmlns:p14="http://schemas.microsoft.com/office/powerpoint/2010/main" val="408633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B945E9-6DB6-4DEC-B51C-A196E5BDBE8A}" type="slidenum">
              <a:rPr lang="nb-NO" smtClean="0"/>
              <a:pPr/>
              <a:t>64</a:t>
            </a:fld>
            <a:endParaRPr lang="nb-NO"/>
          </a:p>
        </p:txBody>
      </p:sp>
    </p:spTree>
    <p:extLst>
      <p:ext uri="{BB962C8B-B14F-4D97-AF65-F5344CB8AC3E}">
        <p14:creationId xmlns:p14="http://schemas.microsoft.com/office/powerpoint/2010/main" val="370393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tellysbil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370013" y="2130425"/>
            <a:ext cx="7237412" cy="1470025"/>
          </a:xfrm>
        </p:spPr>
        <p:txBody>
          <a:bodyPr/>
          <a:lstStyle>
            <a:lvl1pPr>
              <a:defRPr b="1" smtClean="0">
                <a:latin typeface="Arial" charset="0"/>
                <a:ea typeface="ＭＳ Ｐゴシック" pitchFamily="34" charset="-128"/>
              </a:defRPr>
            </a:lvl1pPr>
          </a:lstStyle>
          <a:p>
            <a:r>
              <a:rPr lang="nb-NO"/>
              <a:t>Klikk for å redigere tittelstil</a:t>
            </a:r>
          </a:p>
        </p:txBody>
      </p:sp>
      <p:sp>
        <p:nvSpPr>
          <p:cNvPr id="17411" name="Rectangle 3"/>
          <p:cNvSpPr>
            <a:spLocks noGrp="1" noChangeArrowheads="1"/>
          </p:cNvSpPr>
          <p:nvPr>
            <p:ph type="subTitle" idx="1"/>
          </p:nvPr>
        </p:nvSpPr>
        <p:spPr>
          <a:xfrm>
            <a:off x="1371600" y="3886200"/>
            <a:ext cx="7237413" cy="1468438"/>
          </a:xfrm>
        </p:spPr>
        <p:txBody>
          <a:bodyPr/>
          <a:lstStyle>
            <a:lvl1pPr marL="0" indent="0">
              <a:buFontTx/>
              <a:buNone/>
              <a:defRPr sz="2800" smtClean="0">
                <a:latin typeface="Arial" charset="0"/>
                <a:ea typeface="ＭＳ Ｐゴシック" pitchFamily="34" charset="-128"/>
              </a:defRPr>
            </a:lvl1pPr>
          </a:lstStyle>
          <a:p>
            <a:r>
              <a:rPr lang="nb-NO"/>
              <a:t>Klikk for å redigere undertittelstil i malen</a:t>
            </a:r>
          </a:p>
        </p:txBody>
      </p:sp>
      <p:sp>
        <p:nvSpPr>
          <p:cNvPr id="1028" name="Rectangle 4"/>
          <p:cNvSpPr>
            <a:spLocks noGrp="1" noChangeArrowheads="1"/>
          </p:cNvSpPr>
          <p:nvPr>
            <p:ph type="dt" sz="half" idx="2"/>
          </p:nvPr>
        </p:nvSpPr>
        <p:spPr>
          <a:xfrm>
            <a:off x="6372225" y="6246813"/>
            <a:ext cx="989013" cy="457200"/>
          </a:xfrm>
        </p:spPr>
        <p:txBody>
          <a:bodyPr/>
          <a:lstStyle>
            <a:lvl1pPr>
              <a:defRPr sz="1000">
                <a:latin typeface="Arial"/>
                <a:ea typeface="+mn-ea"/>
                <a:cs typeface="+mn-cs"/>
              </a:defRPr>
            </a:lvl1pPr>
          </a:lstStyle>
          <a:p>
            <a:pPr>
              <a:defRPr/>
            </a:pPr>
            <a:endParaRPr lang="nb-NO"/>
          </a:p>
        </p:txBody>
      </p:sp>
      <p:sp>
        <p:nvSpPr>
          <p:cNvPr id="1030" name="Rectangle 6"/>
          <p:cNvSpPr>
            <a:spLocks noGrp="1" noChangeArrowheads="1"/>
          </p:cNvSpPr>
          <p:nvPr>
            <p:ph type="sldNum" sz="quarter" idx="4"/>
          </p:nvPr>
        </p:nvSpPr>
        <p:spPr>
          <a:xfrm>
            <a:off x="7740650" y="6237288"/>
            <a:ext cx="863600" cy="476250"/>
          </a:xfrm>
        </p:spPr>
        <p:txBody>
          <a:bodyPr/>
          <a:lstStyle>
            <a:lvl1pPr>
              <a:defRPr/>
            </a:lvl1pPr>
          </a:lstStyle>
          <a:p>
            <a:fld id="{9CC03CBC-9778-4F89-BB11-A318E3CB85FF}" type="slidenum">
              <a:rPr lang="nb-NO"/>
              <a:pPr/>
              <a:t>‹#›</a:t>
            </a:fld>
            <a:endParaRPr lang="nb-NO"/>
          </a:p>
        </p:txBody>
      </p:sp>
      <p:pic>
        <p:nvPicPr>
          <p:cNvPr id="17416" name="Picture 8" descr="pp-sideelement"/>
          <p:cNvPicPr>
            <a:picLocks noChangeAspect="1" noChangeArrowheads="1"/>
          </p:cNvPicPr>
          <p:nvPr/>
        </p:nvPicPr>
        <p:blipFill>
          <a:blip r:embed="rId2" cstate="print"/>
          <a:srcRect/>
          <a:stretch>
            <a:fillRect/>
          </a:stretch>
        </p:blipFill>
        <p:spPr bwMode="auto">
          <a:xfrm>
            <a:off x="0" y="-12700"/>
            <a:ext cx="719138" cy="6881813"/>
          </a:xfrm>
          <a:prstGeom prst="rect">
            <a:avLst/>
          </a:prstGeom>
          <a:noFill/>
        </p:spPr>
      </p:pic>
      <p:pic>
        <p:nvPicPr>
          <p:cNvPr id="17418" name="Picture 10" descr="logo_ppt"/>
          <p:cNvPicPr>
            <a:picLocks noChangeAspect="1" noChangeArrowheads="1"/>
          </p:cNvPicPr>
          <p:nvPr userDrawn="1"/>
        </p:nvPicPr>
        <p:blipFill>
          <a:blip r:embed="rId3" cstate="print"/>
          <a:srcRect/>
          <a:stretch>
            <a:fillRect/>
          </a:stretch>
        </p:blipFill>
        <p:spPr bwMode="auto">
          <a:xfrm>
            <a:off x="971550" y="6229350"/>
            <a:ext cx="1801813" cy="438150"/>
          </a:xfrm>
          <a:prstGeom prst="rect">
            <a:avLst/>
          </a:prstGeom>
          <a:noFill/>
        </p:spPr>
      </p:pic>
    </p:spTree>
  </p:cSld>
  <p:clrMapOvr>
    <a:masterClrMapping/>
  </p:clrMapOvr>
  <p:transition spd="med"/>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nn-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1"/>
          </p:nvPr>
        </p:nvSpPr>
        <p:spPr>
          <a:ln/>
        </p:spPr>
        <p:txBody>
          <a:bodyPr/>
          <a:lstStyle>
            <a:lvl1pPr>
              <a:defRPr/>
            </a:lvl1pPr>
          </a:lstStyle>
          <a:p>
            <a:fld id="{8917D12D-4914-4DA7-82F7-17F534434FA1}" type="slidenum">
              <a:rPr lang="nb-NO"/>
              <a:pPr/>
              <a:t>‹#›</a:t>
            </a:fld>
            <a:endParaRPr lang="nb-NO"/>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6"/>
          <p:cNvSpPr>
            <a:spLocks noGrp="1" noChangeArrowheads="1"/>
          </p:cNvSpPr>
          <p:nvPr>
            <p:ph type="sldNum" sz="quarter" idx="11"/>
          </p:nvPr>
        </p:nvSpPr>
        <p:spPr>
          <a:ln/>
        </p:spPr>
        <p:txBody>
          <a:bodyPr/>
          <a:lstStyle>
            <a:lvl1pPr>
              <a:defRPr/>
            </a:lvl1pPr>
          </a:lstStyle>
          <a:p>
            <a:fld id="{B8F7F2EA-18B8-4E0A-9DB3-3986AC396451}" type="slidenum">
              <a:rPr lang="nb-NO"/>
              <a:pPr/>
              <a:t>‹#›</a:t>
            </a:fld>
            <a:endParaRPr lang="nb-NO"/>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10350" y="609600"/>
            <a:ext cx="1847850" cy="5486400"/>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1066800" y="609600"/>
            <a:ext cx="5391150"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6"/>
          <p:cNvSpPr>
            <a:spLocks noGrp="1" noChangeArrowheads="1"/>
          </p:cNvSpPr>
          <p:nvPr>
            <p:ph type="sldNum" sz="quarter" idx="11"/>
          </p:nvPr>
        </p:nvSpPr>
        <p:spPr>
          <a:ln/>
        </p:spPr>
        <p:txBody>
          <a:bodyPr/>
          <a:lstStyle>
            <a:lvl1pPr>
              <a:defRPr/>
            </a:lvl1pPr>
          </a:lstStyle>
          <a:p>
            <a:fld id="{E0899A2C-42DA-4A09-9B93-804C00F86B4C}" type="slidenum">
              <a:rPr lang="nb-NO"/>
              <a:pPr/>
              <a:t>‹#›</a:t>
            </a:fld>
            <a:endParaRPr lang="nb-NO"/>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71600" y="2130425"/>
            <a:ext cx="7239000" cy="1470025"/>
          </a:xfrm>
        </p:spPr>
        <p:txBody>
          <a:bodyPr/>
          <a:lstStyle>
            <a:lvl1pPr>
              <a:defRPr b="1" i="0"/>
            </a:lvl1pPr>
          </a:lstStyle>
          <a:p>
            <a:r>
              <a:rPr lang="nb-NO"/>
              <a:t>Klikk for å redigere tittelstil</a:t>
            </a:r>
            <a:endParaRPr lang="nn-NO" dirty="0"/>
          </a:p>
        </p:txBody>
      </p:sp>
      <p:sp>
        <p:nvSpPr>
          <p:cNvPr id="3" name="Undertittel 2"/>
          <p:cNvSpPr>
            <a:spLocks noGrp="1"/>
          </p:cNvSpPr>
          <p:nvPr>
            <p:ph type="subTitle" idx="1"/>
          </p:nvPr>
        </p:nvSpPr>
        <p:spPr>
          <a:xfrm>
            <a:off x="1371600" y="3886200"/>
            <a:ext cx="7239000" cy="1752600"/>
          </a:xfrm>
        </p:spPr>
        <p:txBody>
          <a:bodyPr/>
          <a:lstStyle>
            <a:lvl1pPr marL="0" indent="0" algn="l">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endParaRPr lang="nn-NO" dirty="0"/>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6"/>
          <p:cNvSpPr>
            <a:spLocks noGrp="1" noChangeArrowheads="1"/>
          </p:cNvSpPr>
          <p:nvPr>
            <p:ph type="sldNum" sz="quarter" idx="11"/>
          </p:nvPr>
        </p:nvSpPr>
        <p:spPr>
          <a:ln/>
        </p:spPr>
        <p:txBody>
          <a:bodyPr/>
          <a:lstStyle>
            <a:lvl1pPr>
              <a:defRPr/>
            </a:lvl1pPr>
          </a:lstStyle>
          <a:p>
            <a:fld id="{139B69BF-A692-4EBA-93D5-9FA4CD0F3B02}" type="slidenum">
              <a:rPr lang="nb-NO"/>
              <a:pPr/>
              <a:t>‹#›</a:t>
            </a:fld>
            <a:endParaRPr lang="nb-NO"/>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6"/>
          <p:cNvSpPr>
            <a:spLocks noGrp="1" noChangeArrowheads="1"/>
          </p:cNvSpPr>
          <p:nvPr>
            <p:ph type="sldNum" sz="quarter" idx="11"/>
          </p:nvPr>
        </p:nvSpPr>
        <p:spPr>
          <a:ln/>
        </p:spPr>
        <p:txBody>
          <a:bodyPr/>
          <a:lstStyle>
            <a:lvl1pPr>
              <a:defRPr/>
            </a:lvl1pPr>
          </a:lstStyle>
          <a:p>
            <a:fld id="{9639F9A7-F941-4A0F-AAFD-1DCBB330AECD}" type="slidenum">
              <a:rPr lang="nb-NO"/>
              <a:pPr/>
              <a:t>‹#›</a:t>
            </a:fld>
            <a:endParaRPr lang="nb-NO"/>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66800" y="4406900"/>
            <a:ext cx="7772400" cy="1362075"/>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10668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6"/>
          <p:cNvSpPr>
            <a:spLocks noGrp="1" noChangeArrowheads="1"/>
          </p:cNvSpPr>
          <p:nvPr>
            <p:ph type="sldNum" sz="quarter" idx="11"/>
          </p:nvPr>
        </p:nvSpPr>
        <p:spPr>
          <a:ln/>
        </p:spPr>
        <p:txBody>
          <a:bodyPr/>
          <a:lstStyle>
            <a:lvl1pPr>
              <a:defRPr/>
            </a:lvl1pPr>
          </a:lstStyle>
          <a:p>
            <a:fld id="{7394358A-257B-4658-B4B7-E8552663275C}" type="slidenum">
              <a:rPr lang="nb-NO"/>
              <a:pPr/>
              <a:t>‹#›</a:t>
            </a:fld>
            <a:endParaRPr lang="nb-NO"/>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dirty="0"/>
          </a:p>
        </p:txBody>
      </p:sp>
      <p:sp>
        <p:nvSpPr>
          <p:cNvPr id="3" name="Plassholder for innhold 2"/>
          <p:cNvSpPr>
            <a:spLocks noGrp="1"/>
          </p:cNvSpPr>
          <p:nvPr>
            <p:ph sz="half" idx="1"/>
          </p:nvPr>
        </p:nvSpPr>
        <p:spPr>
          <a:xfrm>
            <a:off x="10668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8387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1"/>
          </p:nvPr>
        </p:nvSpPr>
        <p:spPr>
          <a:ln/>
        </p:spPr>
        <p:txBody>
          <a:bodyPr/>
          <a:lstStyle>
            <a:lvl1pPr>
              <a:defRPr/>
            </a:lvl1pPr>
          </a:lstStyle>
          <a:p>
            <a:fld id="{5E46EE26-061E-4242-A845-73AF2F46E969}" type="slidenum">
              <a:rPr lang="nb-NO"/>
              <a:pPr/>
              <a:t>‹#›</a:t>
            </a:fld>
            <a:endParaRPr lang="nb-NO"/>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66800" y="274638"/>
            <a:ext cx="7391400" cy="1020762"/>
          </a:xfrm>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1066800" y="1447800"/>
            <a:ext cx="360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6800" y="2174875"/>
            <a:ext cx="360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5" name="Plassholder for tekst 4"/>
          <p:cNvSpPr>
            <a:spLocks noGrp="1"/>
          </p:cNvSpPr>
          <p:nvPr>
            <p:ph type="body" sz="quarter" idx="3"/>
          </p:nvPr>
        </p:nvSpPr>
        <p:spPr>
          <a:xfrm>
            <a:off x="4858200" y="1447800"/>
            <a:ext cx="360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858200" y="2174875"/>
            <a:ext cx="360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6"/>
          <p:cNvSpPr>
            <a:spLocks noGrp="1" noChangeArrowheads="1"/>
          </p:cNvSpPr>
          <p:nvPr>
            <p:ph type="sldNum" sz="quarter" idx="11"/>
          </p:nvPr>
        </p:nvSpPr>
        <p:spPr>
          <a:ln/>
        </p:spPr>
        <p:txBody>
          <a:bodyPr/>
          <a:lstStyle>
            <a:lvl1pPr>
              <a:defRPr/>
            </a:lvl1pPr>
          </a:lstStyle>
          <a:p>
            <a:fld id="{CC958C0E-00FC-4CE4-865A-D7E96D2E5B47}" type="slidenum">
              <a:rPr lang="nb-NO"/>
              <a:pPr/>
              <a:t>‹#›</a:t>
            </a:fld>
            <a:endParaRPr lang="nb-NO"/>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6"/>
          <p:cNvSpPr>
            <a:spLocks noGrp="1" noChangeArrowheads="1"/>
          </p:cNvSpPr>
          <p:nvPr>
            <p:ph type="sldNum" sz="quarter" idx="11"/>
          </p:nvPr>
        </p:nvSpPr>
        <p:spPr>
          <a:ln/>
        </p:spPr>
        <p:txBody>
          <a:bodyPr/>
          <a:lstStyle>
            <a:lvl1pPr>
              <a:defRPr/>
            </a:lvl1pPr>
          </a:lstStyle>
          <a:p>
            <a:fld id="{35786E3A-0660-46F8-AC48-6DCD2FF5F478}" type="slidenum">
              <a:rPr lang="nb-NO"/>
              <a:pPr/>
              <a:t>‹#›</a:t>
            </a:fld>
            <a:endParaRPr lang="nb-NO"/>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6"/>
          <p:cNvSpPr>
            <a:spLocks noGrp="1" noChangeArrowheads="1"/>
          </p:cNvSpPr>
          <p:nvPr>
            <p:ph type="sldNum" sz="quarter" idx="11"/>
          </p:nvPr>
        </p:nvSpPr>
        <p:spPr>
          <a:ln/>
        </p:spPr>
        <p:txBody>
          <a:bodyPr/>
          <a:lstStyle>
            <a:lvl1pPr>
              <a:defRPr/>
            </a:lvl1pPr>
          </a:lstStyle>
          <a:p>
            <a:fld id="{5EBC4594-338B-4544-B44D-DCBD5B180CFD}" type="slidenum">
              <a:rPr lang="nb-NO"/>
              <a:pPr/>
              <a:t>‹#›</a:t>
            </a:fld>
            <a:endParaRPr lang="nb-NO"/>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66800" y="273050"/>
            <a:ext cx="2398713" cy="1162050"/>
          </a:xfrm>
        </p:spPr>
        <p:txBody>
          <a:bodyPr anchor="b"/>
          <a:lstStyle>
            <a:lvl1pPr algn="l">
              <a:defRPr sz="2000" b="1"/>
            </a:lvl1pPr>
          </a:lstStyle>
          <a:p>
            <a:r>
              <a:rPr lang="nb-NO"/>
              <a:t>Klikk for å redigere tittelstil</a:t>
            </a:r>
            <a:endParaRPr lang="nn-NO" dirty="0"/>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1066800" y="1447800"/>
            <a:ext cx="23987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1"/>
          </p:nvPr>
        </p:nvSpPr>
        <p:spPr>
          <a:ln/>
        </p:spPr>
        <p:txBody>
          <a:bodyPr/>
          <a:lstStyle>
            <a:lvl1pPr>
              <a:defRPr/>
            </a:lvl1pPr>
          </a:lstStyle>
          <a:p>
            <a:fld id="{F78AB9D6-788B-4A2A-A429-E59BA488C384}" type="slidenum">
              <a:rPr lang="nb-NO"/>
              <a:pPr/>
              <a:t>‹#›</a:t>
            </a:fld>
            <a:endParaRPr lang="nb-NO"/>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609600"/>
            <a:ext cx="7391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a:t>Klikk for å redigere tittelstil i malen</a:t>
            </a:r>
          </a:p>
        </p:txBody>
      </p:sp>
      <p:sp>
        <p:nvSpPr>
          <p:cNvPr id="1027" name="Rectangle 3"/>
          <p:cNvSpPr>
            <a:spLocks noGrp="1" noChangeArrowheads="1"/>
          </p:cNvSpPr>
          <p:nvPr>
            <p:ph type="body" idx="1"/>
          </p:nvPr>
        </p:nvSpPr>
        <p:spPr bwMode="auto">
          <a:xfrm>
            <a:off x="1066800" y="1981200"/>
            <a:ext cx="7391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28" name="Rectangle 4"/>
          <p:cNvSpPr>
            <a:spLocks noGrp="1" noChangeArrowheads="1"/>
          </p:cNvSpPr>
          <p:nvPr>
            <p:ph type="dt" sz="half" idx="2"/>
          </p:nvPr>
        </p:nvSpPr>
        <p:spPr bwMode="auto">
          <a:xfrm>
            <a:off x="6172200" y="6246813"/>
            <a:ext cx="990600" cy="457200"/>
          </a:xfrm>
          <a:prstGeom prst="rect">
            <a:avLst/>
          </a:prstGeom>
          <a:noFill/>
          <a:ln w="9525">
            <a:noFill/>
            <a:miter lim="800000"/>
            <a:headEnd/>
            <a:tailEnd/>
          </a:ln>
          <a:effectLst/>
        </p:spPr>
        <p:txBody>
          <a:bodyPr vert="horz" wrap="square" lIns="0" tIns="46038" rIns="0" bIns="46038" numCol="1" anchor="t" anchorCtr="0" compatLnSpc="1">
            <a:prstTxWarp prst="textNoShape">
              <a:avLst/>
            </a:prstTxWarp>
          </a:bodyPr>
          <a:lstStyle>
            <a:lvl1pPr>
              <a:defRPr sz="1000">
                <a:latin typeface="Arial"/>
                <a:ea typeface="+mn-ea"/>
                <a:cs typeface="+mn-cs"/>
              </a:defRPr>
            </a:lvl1pPr>
          </a:lstStyle>
          <a:p>
            <a:pPr>
              <a:defRPr/>
            </a:pPr>
            <a:endParaRPr lang="nb-NO"/>
          </a:p>
        </p:txBody>
      </p:sp>
      <p:sp>
        <p:nvSpPr>
          <p:cNvPr id="1030" name="Rectangle 6"/>
          <p:cNvSpPr>
            <a:spLocks noGrp="1" noChangeArrowheads="1"/>
          </p:cNvSpPr>
          <p:nvPr>
            <p:ph type="sldNum" sz="quarter" idx="4"/>
          </p:nvPr>
        </p:nvSpPr>
        <p:spPr bwMode="auto">
          <a:xfrm>
            <a:off x="7543800" y="6248400"/>
            <a:ext cx="9144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atin typeface="Arial" charset="0"/>
              </a:defRPr>
            </a:lvl1pPr>
          </a:lstStyle>
          <a:p>
            <a:fld id="{19745019-48E6-41A6-B7F7-24BA4E8725BF}" type="slidenum">
              <a:rPr lang="nb-NO"/>
              <a:pPr/>
              <a:t>‹#›</a:t>
            </a:fld>
            <a:endParaRPr lang="nb-NO"/>
          </a:p>
        </p:txBody>
      </p:sp>
      <p:pic>
        <p:nvPicPr>
          <p:cNvPr id="1032" name="Picture 8" descr="pp-sideelement"/>
          <p:cNvPicPr>
            <a:picLocks noChangeAspect="1" noChangeArrowheads="1"/>
          </p:cNvPicPr>
          <p:nvPr/>
        </p:nvPicPr>
        <p:blipFill>
          <a:blip r:embed="rId14" cstate="print"/>
          <a:srcRect/>
          <a:stretch>
            <a:fillRect/>
          </a:stretch>
        </p:blipFill>
        <p:spPr bwMode="auto">
          <a:xfrm>
            <a:off x="0" y="-12700"/>
            <a:ext cx="719138" cy="6881813"/>
          </a:xfrm>
          <a:prstGeom prst="rect">
            <a:avLst/>
          </a:prstGeom>
          <a:noFill/>
        </p:spPr>
      </p:pic>
      <p:pic>
        <p:nvPicPr>
          <p:cNvPr id="1034" name="Picture 10" descr="logo_ppt"/>
          <p:cNvPicPr>
            <a:picLocks noChangeAspect="1" noChangeArrowheads="1"/>
          </p:cNvPicPr>
          <p:nvPr/>
        </p:nvPicPr>
        <p:blipFill>
          <a:blip r:embed="rId15" cstate="print"/>
          <a:srcRect/>
          <a:stretch>
            <a:fillRect/>
          </a:stretch>
        </p:blipFill>
        <p:spPr bwMode="auto">
          <a:xfrm>
            <a:off x="971550" y="6229350"/>
            <a:ext cx="1801813" cy="43815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sldNum="0" hdr="0" ftr="0" dt="0"/>
  <p:txStyles>
    <p:titleStyle>
      <a:lvl1pPr algn="l" rtl="0" eaLnBrk="1" fontAlgn="base" hangingPunct="1">
        <a:spcBef>
          <a:spcPct val="0"/>
        </a:spcBef>
        <a:spcAft>
          <a:spcPct val="0"/>
        </a:spcAft>
        <a:defRPr sz="3600">
          <a:solidFill>
            <a:schemeClr val="tx2"/>
          </a:solidFill>
          <a:latin typeface="Arial"/>
          <a:ea typeface="ＭＳ Ｐゴシック" pitchFamily="18" charset="-128"/>
          <a:cs typeface="ＭＳ Ｐゴシック" pitchFamily="18" charset="-128"/>
        </a:defRPr>
      </a:lvl1pPr>
      <a:lvl2pPr algn="l" rtl="0" eaLnBrk="1" fontAlgn="base" hangingPunct="1">
        <a:spcBef>
          <a:spcPct val="0"/>
        </a:spcBef>
        <a:spcAft>
          <a:spcPct val="0"/>
        </a:spcAft>
        <a:defRPr sz="3600">
          <a:solidFill>
            <a:schemeClr val="tx2"/>
          </a:solidFill>
          <a:latin typeface="Arial" pitchFamily="22" charset="0"/>
          <a:ea typeface="ＭＳ Ｐゴシック" pitchFamily="18" charset="-128"/>
          <a:cs typeface="ＭＳ Ｐゴシック" pitchFamily="18" charset="-128"/>
        </a:defRPr>
      </a:lvl2pPr>
      <a:lvl3pPr algn="l" rtl="0" eaLnBrk="1" fontAlgn="base" hangingPunct="1">
        <a:spcBef>
          <a:spcPct val="0"/>
        </a:spcBef>
        <a:spcAft>
          <a:spcPct val="0"/>
        </a:spcAft>
        <a:defRPr sz="3600">
          <a:solidFill>
            <a:schemeClr val="tx2"/>
          </a:solidFill>
          <a:latin typeface="Arial" pitchFamily="22" charset="0"/>
          <a:ea typeface="ＭＳ Ｐゴシック" pitchFamily="18" charset="-128"/>
          <a:cs typeface="ＭＳ Ｐゴシック" pitchFamily="18" charset="-128"/>
        </a:defRPr>
      </a:lvl3pPr>
      <a:lvl4pPr algn="l" rtl="0" eaLnBrk="1" fontAlgn="base" hangingPunct="1">
        <a:spcBef>
          <a:spcPct val="0"/>
        </a:spcBef>
        <a:spcAft>
          <a:spcPct val="0"/>
        </a:spcAft>
        <a:defRPr sz="3600">
          <a:solidFill>
            <a:schemeClr val="tx2"/>
          </a:solidFill>
          <a:latin typeface="Arial" pitchFamily="22" charset="0"/>
          <a:ea typeface="ＭＳ Ｐゴシック" pitchFamily="18" charset="-128"/>
          <a:cs typeface="ＭＳ Ｐゴシック" pitchFamily="18" charset="-128"/>
        </a:defRPr>
      </a:lvl4pPr>
      <a:lvl5pPr algn="l" rtl="0" eaLnBrk="1" fontAlgn="base" hangingPunct="1">
        <a:spcBef>
          <a:spcPct val="0"/>
        </a:spcBef>
        <a:spcAft>
          <a:spcPct val="0"/>
        </a:spcAft>
        <a:defRPr sz="3600">
          <a:solidFill>
            <a:schemeClr val="tx2"/>
          </a:solidFill>
          <a:latin typeface="Arial" pitchFamily="22" charset="0"/>
          <a:ea typeface="ＭＳ Ｐゴシック" pitchFamily="18" charset="-128"/>
          <a:cs typeface="ＭＳ Ｐゴシック" pitchFamily="18" charset="-128"/>
        </a:defRPr>
      </a:lvl5pPr>
      <a:lvl6pPr marL="457200" algn="l" rtl="0" eaLnBrk="1" fontAlgn="base" hangingPunct="1">
        <a:spcBef>
          <a:spcPct val="0"/>
        </a:spcBef>
        <a:spcAft>
          <a:spcPct val="0"/>
        </a:spcAft>
        <a:defRPr sz="3600">
          <a:solidFill>
            <a:schemeClr val="tx2"/>
          </a:solidFill>
          <a:latin typeface="Times New Roman" pitchFamily="-105" charset="0"/>
        </a:defRPr>
      </a:lvl6pPr>
      <a:lvl7pPr marL="914400" algn="l" rtl="0" eaLnBrk="1" fontAlgn="base" hangingPunct="1">
        <a:spcBef>
          <a:spcPct val="0"/>
        </a:spcBef>
        <a:spcAft>
          <a:spcPct val="0"/>
        </a:spcAft>
        <a:defRPr sz="3600">
          <a:solidFill>
            <a:schemeClr val="tx2"/>
          </a:solidFill>
          <a:latin typeface="Times New Roman" pitchFamily="-105" charset="0"/>
        </a:defRPr>
      </a:lvl7pPr>
      <a:lvl8pPr marL="1371600" algn="l" rtl="0" eaLnBrk="1" fontAlgn="base" hangingPunct="1">
        <a:spcBef>
          <a:spcPct val="0"/>
        </a:spcBef>
        <a:spcAft>
          <a:spcPct val="0"/>
        </a:spcAft>
        <a:defRPr sz="3600">
          <a:solidFill>
            <a:schemeClr val="tx2"/>
          </a:solidFill>
          <a:latin typeface="Times New Roman" pitchFamily="-105" charset="0"/>
        </a:defRPr>
      </a:lvl8pPr>
      <a:lvl9pPr marL="1828800" algn="l" rtl="0" eaLnBrk="1" fontAlgn="base" hangingPunct="1">
        <a:spcBef>
          <a:spcPct val="0"/>
        </a:spcBef>
        <a:spcAft>
          <a:spcPct val="0"/>
        </a:spcAft>
        <a:defRPr sz="3600">
          <a:solidFill>
            <a:schemeClr val="tx2"/>
          </a:solidFill>
          <a:latin typeface="Times New Roman" pitchFamily="-105" charset="0"/>
        </a:defRPr>
      </a:lvl9pPr>
    </p:titleStyle>
    <p:bodyStyle>
      <a:lvl1pPr marL="609600" indent="-609600" algn="l" rtl="0" eaLnBrk="1" fontAlgn="base" hangingPunct="1">
        <a:spcBef>
          <a:spcPct val="20000"/>
        </a:spcBef>
        <a:spcAft>
          <a:spcPct val="0"/>
        </a:spcAft>
        <a:buClr>
          <a:srgbClr val="A7001F"/>
        </a:buClr>
        <a:buSzPct val="125000"/>
        <a:buChar char="•"/>
        <a:defRPr sz="3200">
          <a:solidFill>
            <a:schemeClr val="tx1"/>
          </a:solidFill>
          <a:latin typeface="Arial"/>
          <a:ea typeface="ＭＳ Ｐゴシック" pitchFamily="18" charset="-128"/>
          <a:cs typeface="ＭＳ Ｐゴシック" pitchFamily="18" charset="-128"/>
        </a:defRPr>
      </a:lvl1pPr>
      <a:lvl2pPr marL="990600" indent="-533400" algn="l" rtl="0" eaLnBrk="1" fontAlgn="base" hangingPunct="1">
        <a:spcBef>
          <a:spcPct val="20000"/>
        </a:spcBef>
        <a:spcAft>
          <a:spcPct val="0"/>
        </a:spcAft>
        <a:buClr>
          <a:srgbClr val="A7001F"/>
        </a:buClr>
        <a:buSzPct val="70000"/>
        <a:buChar char="•"/>
        <a:defRPr sz="2800">
          <a:solidFill>
            <a:schemeClr val="tx1"/>
          </a:solidFill>
          <a:latin typeface="Arial"/>
          <a:ea typeface="ＭＳ Ｐゴシック" pitchFamily="-105" charset="-128"/>
        </a:defRPr>
      </a:lvl2pPr>
      <a:lvl3pPr marL="1371600" indent="-457200" algn="l" rtl="0" eaLnBrk="1" fontAlgn="base" hangingPunct="1">
        <a:spcBef>
          <a:spcPct val="20000"/>
        </a:spcBef>
        <a:spcAft>
          <a:spcPct val="0"/>
        </a:spcAft>
        <a:buClr>
          <a:srgbClr val="A7001F"/>
        </a:buClr>
        <a:buChar char="–"/>
        <a:defRPr sz="2400">
          <a:solidFill>
            <a:schemeClr val="tx1"/>
          </a:solidFill>
          <a:latin typeface="Arial"/>
          <a:ea typeface="ＭＳ Ｐゴシック" pitchFamily="-105" charset="-128"/>
        </a:defRPr>
      </a:lvl3pPr>
      <a:lvl4pPr marL="1752600" indent="-381000" algn="l" rtl="0" eaLnBrk="1" fontAlgn="base" hangingPunct="1">
        <a:spcBef>
          <a:spcPct val="20000"/>
        </a:spcBef>
        <a:spcAft>
          <a:spcPct val="0"/>
        </a:spcAft>
        <a:buClr>
          <a:srgbClr val="A7001F"/>
        </a:buClr>
        <a:defRPr sz="2000">
          <a:solidFill>
            <a:schemeClr val="tx1"/>
          </a:solidFill>
          <a:latin typeface="Arial"/>
          <a:ea typeface="ＭＳ Ｐゴシック" pitchFamily="-105" charset="-128"/>
        </a:defRPr>
      </a:lvl4pPr>
      <a:lvl5pPr marL="2209800" indent="-381000" algn="l" rtl="0" eaLnBrk="1" fontAlgn="base" hangingPunct="1">
        <a:spcBef>
          <a:spcPct val="20000"/>
        </a:spcBef>
        <a:spcAft>
          <a:spcPct val="0"/>
        </a:spcAft>
        <a:buClr>
          <a:srgbClr val="A7001F"/>
        </a:buClr>
        <a:defRPr sz="2000">
          <a:solidFill>
            <a:schemeClr val="tx1"/>
          </a:solidFill>
          <a:latin typeface="Arial"/>
          <a:ea typeface="ＭＳ Ｐゴシック" pitchFamily="-105" charset="-128"/>
        </a:defRPr>
      </a:lvl5pPr>
      <a:lvl6pPr marL="2667000" indent="-381000" algn="l" rtl="0" eaLnBrk="1" fontAlgn="base" hangingPunct="1">
        <a:spcBef>
          <a:spcPct val="20000"/>
        </a:spcBef>
        <a:spcAft>
          <a:spcPct val="0"/>
        </a:spcAft>
        <a:buClr>
          <a:srgbClr val="A7001F"/>
        </a:buClr>
        <a:defRPr sz="2000">
          <a:solidFill>
            <a:schemeClr val="tx1"/>
          </a:solidFill>
          <a:latin typeface="+mn-lt"/>
          <a:ea typeface="ＭＳ Ｐゴシック" pitchFamily="-105" charset="-128"/>
        </a:defRPr>
      </a:lvl6pPr>
      <a:lvl7pPr marL="3124200" indent="-381000" algn="l" rtl="0" eaLnBrk="1" fontAlgn="base" hangingPunct="1">
        <a:spcBef>
          <a:spcPct val="20000"/>
        </a:spcBef>
        <a:spcAft>
          <a:spcPct val="0"/>
        </a:spcAft>
        <a:buClr>
          <a:srgbClr val="A7001F"/>
        </a:buClr>
        <a:defRPr sz="2000">
          <a:solidFill>
            <a:schemeClr val="tx1"/>
          </a:solidFill>
          <a:latin typeface="+mn-lt"/>
          <a:ea typeface="ＭＳ Ｐゴシック" pitchFamily="-105" charset="-128"/>
        </a:defRPr>
      </a:lvl7pPr>
      <a:lvl8pPr marL="3581400" indent="-381000" algn="l" rtl="0" eaLnBrk="1" fontAlgn="base" hangingPunct="1">
        <a:spcBef>
          <a:spcPct val="20000"/>
        </a:spcBef>
        <a:spcAft>
          <a:spcPct val="0"/>
        </a:spcAft>
        <a:buClr>
          <a:srgbClr val="A7001F"/>
        </a:buClr>
        <a:defRPr sz="2000">
          <a:solidFill>
            <a:schemeClr val="tx1"/>
          </a:solidFill>
          <a:latin typeface="+mn-lt"/>
          <a:ea typeface="ＭＳ Ｐゴシック" pitchFamily="-105" charset="-128"/>
        </a:defRPr>
      </a:lvl8pPr>
      <a:lvl9pPr marL="4038600" indent="-381000" algn="l" rtl="0" eaLnBrk="1" fontAlgn="base" hangingPunct="1">
        <a:spcBef>
          <a:spcPct val="20000"/>
        </a:spcBef>
        <a:spcAft>
          <a:spcPct val="0"/>
        </a:spcAft>
        <a:buClr>
          <a:srgbClr val="A7001F"/>
        </a:buClr>
        <a:defRPr sz="2000">
          <a:solidFill>
            <a:schemeClr val="tx1"/>
          </a:solidFill>
          <a:latin typeface="+mn-lt"/>
          <a:ea typeface="ＭＳ Ｐゴシック" pitchFamily="-105" charset="-128"/>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7.xml"/><Relationship Id="rId4" Type="http://schemas.openxmlformats.org/officeDocument/2006/relationships/image" Target="../media/image26.jfif"/></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8.xml"/><Relationship Id="rId6" Type="http://schemas.openxmlformats.org/officeDocument/2006/relationships/image" Target="../media/image29.jpg"/><Relationship Id="rId5" Type="http://schemas.openxmlformats.org/officeDocument/2006/relationships/image" Target="../media/image15.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8.xml"/><Relationship Id="rId1" Type="http://schemas.openxmlformats.org/officeDocument/2006/relationships/vmlDrawing" Target="../drawings/vmlDrawing3.vml"/><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2" Type="http://schemas.openxmlformats.org/officeDocument/2006/relationships/hyperlink" Target="http://www.fagforbundet.no/"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755576" y="620688"/>
            <a:ext cx="8280920" cy="2308324"/>
          </a:xfrm>
          <a:prstGeom prst="rect">
            <a:avLst/>
          </a:prstGeom>
        </p:spPr>
        <p:txBody>
          <a:bodyPr wrap="square">
            <a:spAutoFit/>
          </a:bodyPr>
          <a:lstStyle/>
          <a:p>
            <a:pPr algn="ctr">
              <a:spcAft>
                <a:spcPts val="0"/>
              </a:spcAft>
            </a:pPr>
            <a:r>
              <a:rPr lang="nb-NO" sz="4800" b="1" dirty="0">
                <a:solidFill>
                  <a:schemeClr val="accent6">
                    <a:lumMod val="50000"/>
                  </a:schemeClr>
                </a:solidFill>
                <a:latin typeface="Arial" panose="020B0604020202020204" pitchFamily="34" charset="0"/>
                <a:ea typeface="Times New Roman" panose="02020603050405020304" pitchFamily="18" charset="0"/>
              </a:rPr>
              <a:t>Velkommen til årsmøte  </a:t>
            </a:r>
          </a:p>
          <a:p>
            <a:pPr algn="ctr">
              <a:spcAft>
                <a:spcPts val="0"/>
              </a:spcAft>
            </a:pPr>
            <a:r>
              <a:rPr lang="nb-NO" sz="4800" b="1" dirty="0">
                <a:solidFill>
                  <a:schemeClr val="accent6">
                    <a:lumMod val="50000"/>
                  </a:schemeClr>
                </a:solidFill>
                <a:latin typeface="Arial" panose="020B0604020202020204" pitchFamily="34" charset="0"/>
                <a:ea typeface="Times New Roman" panose="02020603050405020304" pitchFamily="18" charset="0"/>
              </a:rPr>
              <a:t>for 2022</a:t>
            </a:r>
          </a:p>
          <a:p>
            <a:pPr algn="ctr">
              <a:spcAft>
                <a:spcPts val="0"/>
              </a:spcAft>
            </a:pPr>
            <a:r>
              <a:rPr lang="nb-NO" b="1" dirty="0">
                <a:solidFill>
                  <a:schemeClr val="accent6">
                    <a:lumMod val="50000"/>
                  </a:schemeClr>
                </a:solidFill>
                <a:latin typeface="Arial" panose="020B0604020202020204" pitchFamily="34" charset="0"/>
                <a:ea typeface="Times New Roman" panose="02020603050405020304" pitchFamily="18" charset="0"/>
              </a:rPr>
              <a:t>Fagforbundet Vågan avd. 302</a:t>
            </a:r>
          </a:p>
          <a:p>
            <a:pPr algn="ctr"/>
            <a:endParaRPr lang="nb-NO" b="1" dirty="0">
              <a:solidFill>
                <a:schemeClr val="accent6">
                  <a:lumMod val="50000"/>
                </a:schemeClr>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04" y="2636912"/>
            <a:ext cx="7776864" cy="2375200"/>
          </a:xfrm>
          <a:prstGeom prst="rect">
            <a:avLst/>
          </a:prstGeom>
        </p:spPr>
      </p:pic>
    </p:spTree>
    <p:extLst>
      <p:ext uri="{BB962C8B-B14F-4D97-AF65-F5344CB8AC3E}">
        <p14:creationId xmlns:p14="http://schemas.microsoft.com/office/powerpoint/2010/main" val="26987449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90D1E12-53F7-4906-9D9D-267BBBC94882}"/>
              </a:ext>
            </a:extLst>
          </p:cNvPr>
          <p:cNvSpPr txBox="1"/>
          <p:nvPr/>
        </p:nvSpPr>
        <p:spPr>
          <a:xfrm>
            <a:off x="1187624" y="476672"/>
            <a:ext cx="7272808" cy="3724096"/>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Valgkomiteen i henhold til vedtektene har bestått av:</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Linda Krane, Wenche Sørdal og Anne Katrine Jensen.</a:t>
            </a:r>
            <a:endParaRPr lang="nb-NO" sz="2000" dirty="0">
              <a:effectLst/>
              <a:latin typeface="Times New Roman" panose="02020603050405020304" pitchFamily="18" charset="0"/>
              <a:ea typeface="Times New Roman" panose="02020603050405020304" pitchFamily="18" charset="0"/>
            </a:endParaRPr>
          </a:p>
          <a:p>
            <a:r>
              <a:rPr lang="nb-NO" sz="28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800" b="1" dirty="0">
                <a:effectLst/>
                <a:latin typeface="Times New Roman" panose="02020603050405020304" pitchFamily="18" charset="0"/>
                <a:ea typeface="Times New Roman" panose="02020603050405020304" pitchFamily="18" charset="0"/>
              </a:rPr>
              <a:t>Revisorer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Til å revidere fagforeningens regnskap, har det vært følgende revisorer:</a:t>
            </a:r>
            <a:endParaRPr lang="nb-N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nb-NO" sz="2400" dirty="0">
                <a:effectLst/>
                <a:latin typeface="Times New Roman" panose="02020603050405020304" pitchFamily="18" charset="0"/>
                <a:ea typeface="Times New Roman" panose="02020603050405020304" pitchFamily="18" charset="0"/>
              </a:rPr>
              <a:t>Roger Knutsen og Sidsel Myrvang</a:t>
            </a:r>
            <a:endParaRPr lang="nb-NO" sz="2000" dirty="0">
              <a:effectLst/>
              <a:latin typeface="Times New Roman" panose="02020603050405020304" pitchFamily="18" charset="0"/>
              <a:ea typeface="Times New Roman" panose="02020603050405020304" pitchFamily="18" charset="0"/>
            </a:endParaRPr>
          </a:p>
          <a:p>
            <a:r>
              <a:rPr lang="nb-NO" sz="28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71890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ED06E21-037E-41D9-AD5E-5DB75D0F60C2}"/>
              </a:ext>
            </a:extLst>
          </p:cNvPr>
          <p:cNvPicPr>
            <a:picLocks noChangeAspect="1"/>
          </p:cNvPicPr>
          <p:nvPr/>
        </p:nvPicPr>
        <p:blipFill>
          <a:blip r:embed="rId2"/>
          <a:stretch>
            <a:fillRect/>
          </a:stretch>
        </p:blipFill>
        <p:spPr>
          <a:xfrm>
            <a:off x="827584" y="196014"/>
            <a:ext cx="7734314" cy="3737042"/>
          </a:xfrm>
          <a:prstGeom prst="rect">
            <a:avLst/>
          </a:prstGeom>
        </p:spPr>
      </p:pic>
    </p:spTree>
    <p:extLst>
      <p:ext uri="{BB962C8B-B14F-4D97-AF65-F5344CB8AC3E}">
        <p14:creationId xmlns:p14="http://schemas.microsoft.com/office/powerpoint/2010/main" val="30410882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2C22B5FD-310E-4C94-888B-F0CE0C44A045}"/>
              </a:ext>
            </a:extLst>
          </p:cNvPr>
          <p:cNvSpPr txBox="1"/>
          <p:nvPr/>
        </p:nvSpPr>
        <p:spPr>
          <a:xfrm>
            <a:off x="827584" y="260647"/>
            <a:ext cx="4104456" cy="5755422"/>
          </a:xfrm>
          <a:prstGeom prst="rect">
            <a:avLst/>
          </a:prstGeom>
          <a:noFill/>
        </p:spPr>
        <p:txBody>
          <a:bodyPr wrap="square">
            <a:spAutoFit/>
          </a:bodyPr>
          <a:lstStyle/>
          <a:p>
            <a:r>
              <a:rPr lang="nb-NO" sz="2800" b="1">
                <a:effectLst/>
                <a:latin typeface="Times New Roman" panose="02020603050405020304" pitchFamily="18" charset="0"/>
                <a:ea typeface="Times New Roman" panose="02020603050405020304" pitchFamily="18" charset="0"/>
              </a:rPr>
              <a:t>Representanter i Fagforbundet Nordland:</a:t>
            </a:r>
            <a:r>
              <a:rPr lang="nb-NO" sz="2400" b="1">
                <a:effectLst/>
                <a:latin typeface="Times New Roman" panose="02020603050405020304" pitchFamily="18" charset="0"/>
                <a:ea typeface="Times New Roman" panose="02020603050405020304" pitchFamily="18" charset="0"/>
              </a:rPr>
              <a:t> </a:t>
            </a:r>
            <a:endParaRPr lang="nb-NO" sz="2000">
              <a:effectLst/>
              <a:latin typeface="Times New Roman" panose="02020603050405020304" pitchFamily="18" charset="0"/>
              <a:ea typeface="Times New Roman" panose="02020603050405020304" pitchFamily="18" charset="0"/>
            </a:endParaRPr>
          </a:p>
          <a:p>
            <a:r>
              <a:rPr lang="nb-NO" sz="2400">
                <a:effectLst/>
                <a:latin typeface="Times New Roman" panose="02020603050405020304" pitchFamily="18" charset="0"/>
                <a:ea typeface="Times New Roman" panose="02020603050405020304" pitchFamily="18" charset="0"/>
              </a:rPr>
              <a:t>Faith Westeng ble valgt inn i arbeidsgruppen for mangfold og inkludering. Faith har deltatt på flere møter i den sammenheng, hun har vært invitert til Repskapsmøter der hun også har hatt innlegg.</a:t>
            </a:r>
            <a:r>
              <a:rPr lang="nb-NO" sz="2400">
                <a:solidFill>
                  <a:srgbClr val="3C3C3B"/>
                </a:solidFill>
                <a:effectLst/>
                <a:latin typeface="Source Sans Pro" panose="020B0503030403020204" pitchFamily="34" charset="0"/>
                <a:ea typeface="Times New Roman" panose="02020603050405020304" pitchFamily="18" charset="0"/>
              </a:rPr>
              <a:t> </a:t>
            </a:r>
          </a:p>
          <a:p>
            <a:r>
              <a:rPr lang="nb-NO" sz="2400" b="1" i="1">
                <a:effectLst/>
                <a:latin typeface="Times New Roman" panose="02020603050405020304" pitchFamily="18" charset="0"/>
                <a:ea typeface="Times New Roman" panose="02020603050405020304" pitchFamily="18" charset="0"/>
              </a:rPr>
              <a:t>Mangfold og inkludering</a:t>
            </a:r>
            <a:r>
              <a:rPr lang="nb-NO" sz="2400">
                <a:effectLst/>
                <a:latin typeface="Times New Roman" panose="02020603050405020304" pitchFamily="18" charset="0"/>
                <a:ea typeface="Times New Roman" panose="02020603050405020304" pitchFamily="18" charset="0"/>
              </a:rPr>
              <a:t> er et viktig område som Fagforbundet har satt på dagsorden, vi er veldig fornøyde med at Faith er sentral i den gruppen i Nordland.</a:t>
            </a:r>
            <a:endParaRPr lang="nb-NO" sz="2000" dirty="0">
              <a:effectLst/>
              <a:latin typeface="Times New Roman" panose="02020603050405020304" pitchFamily="18" charset="0"/>
              <a:ea typeface="Times New Roman" panose="02020603050405020304" pitchFamily="18" charset="0"/>
            </a:endParaRPr>
          </a:p>
        </p:txBody>
      </p:sp>
      <p:pic>
        <p:nvPicPr>
          <p:cNvPr id="4" name="Bilde 3" descr="Et bilde som inneholder person, vegg, innendørs, stående&#10;&#10;Automatisk generert beskrivelse">
            <a:extLst>
              <a:ext uri="{FF2B5EF4-FFF2-40B4-BE49-F238E27FC236}">
                <a16:creationId xmlns:a16="http://schemas.microsoft.com/office/drawing/2014/main" id="{A50DEA16-CB19-4A76-825F-4DDF2A0CE82B}"/>
              </a:ext>
            </a:extLst>
          </p:cNvPr>
          <p:cNvPicPr>
            <a:picLocks noChangeAspect="1"/>
          </p:cNvPicPr>
          <p:nvPr/>
        </p:nvPicPr>
        <p:blipFill>
          <a:blip r:embed="rId2"/>
          <a:stretch>
            <a:fillRect/>
          </a:stretch>
        </p:blipFill>
        <p:spPr>
          <a:xfrm>
            <a:off x="5364088" y="850404"/>
            <a:ext cx="1696071" cy="5157192"/>
          </a:xfrm>
          <a:prstGeom prst="rect">
            <a:avLst/>
          </a:prstGeom>
        </p:spPr>
      </p:pic>
    </p:spTree>
    <p:extLst>
      <p:ext uri="{BB962C8B-B14F-4D97-AF65-F5344CB8AC3E}">
        <p14:creationId xmlns:p14="http://schemas.microsoft.com/office/powerpoint/2010/main" val="39724680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F3D8EC03-5C77-4D2F-846A-B6A2ACD6333B}"/>
              </a:ext>
            </a:extLst>
          </p:cNvPr>
          <p:cNvSpPr txBox="1"/>
          <p:nvPr/>
        </p:nvSpPr>
        <p:spPr>
          <a:xfrm>
            <a:off x="1043608" y="692696"/>
            <a:ext cx="6912768" cy="1938992"/>
          </a:xfrm>
          <a:prstGeom prst="rect">
            <a:avLst/>
          </a:prstGeom>
          <a:noFill/>
        </p:spPr>
        <p:txBody>
          <a:bodyPr wrap="square">
            <a:spAutoFit/>
          </a:bodyPr>
          <a:lstStyle/>
          <a:p>
            <a:r>
              <a:rPr lang="nb-NO" b="1" dirty="0"/>
              <a:t>Representanter i Fagforbundet Nordland: </a:t>
            </a:r>
          </a:p>
          <a:p>
            <a:r>
              <a:rPr lang="nb-NO" dirty="0"/>
              <a:t>Lasse Nordby ble valgt inn i styret i Fagforbundet Nordland. Har der deltatt på ca. 17 teams møter og 4 fysiske møter over 2 dager, 3 møter i Bodø og 1 i Alta. Han deltok på Landsmøte i Oslo fra 15. til 21. oktober. </a:t>
            </a:r>
          </a:p>
        </p:txBody>
      </p:sp>
      <p:pic>
        <p:nvPicPr>
          <p:cNvPr id="4" name="Bilde 3">
            <a:extLst>
              <a:ext uri="{FF2B5EF4-FFF2-40B4-BE49-F238E27FC236}">
                <a16:creationId xmlns:a16="http://schemas.microsoft.com/office/drawing/2014/main" id="{0016B562-8FFC-465E-B9A4-F20396609C44}"/>
              </a:ext>
            </a:extLst>
          </p:cNvPr>
          <p:cNvPicPr>
            <a:picLocks noChangeAspect="1"/>
          </p:cNvPicPr>
          <p:nvPr/>
        </p:nvPicPr>
        <p:blipFill>
          <a:blip r:embed="rId2"/>
          <a:stretch>
            <a:fillRect/>
          </a:stretch>
        </p:blipFill>
        <p:spPr>
          <a:xfrm>
            <a:off x="3923928" y="2852936"/>
            <a:ext cx="4724828" cy="3148655"/>
          </a:xfrm>
          <a:prstGeom prst="rect">
            <a:avLst/>
          </a:prstGeom>
        </p:spPr>
      </p:pic>
      <p:sp>
        <p:nvSpPr>
          <p:cNvPr id="5" name="TekstSylinder 4">
            <a:extLst>
              <a:ext uri="{FF2B5EF4-FFF2-40B4-BE49-F238E27FC236}">
                <a16:creationId xmlns:a16="http://schemas.microsoft.com/office/drawing/2014/main" id="{65842BAB-E95D-45DD-90D6-4A6E183B11BC}"/>
              </a:ext>
            </a:extLst>
          </p:cNvPr>
          <p:cNvSpPr txBox="1"/>
          <p:nvPr/>
        </p:nvSpPr>
        <p:spPr>
          <a:xfrm>
            <a:off x="1187624" y="2852936"/>
            <a:ext cx="2592288" cy="1569660"/>
          </a:xfrm>
          <a:prstGeom prst="rect">
            <a:avLst/>
          </a:prstGeom>
          <a:noFill/>
        </p:spPr>
        <p:txBody>
          <a:bodyPr wrap="square" rtlCol="0">
            <a:spAutoFit/>
          </a:bodyPr>
          <a:lstStyle/>
          <a:p>
            <a:r>
              <a:rPr lang="nb-NO" i="1" dirty="0"/>
              <a:t>Her bilde av delegatene fra Nordland under Landsmøte 2022 </a:t>
            </a:r>
          </a:p>
        </p:txBody>
      </p:sp>
    </p:spTree>
    <p:extLst>
      <p:ext uri="{BB962C8B-B14F-4D97-AF65-F5344CB8AC3E}">
        <p14:creationId xmlns:p14="http://schemas.microsoft.com/office/powerpoint/2010/main" val="4298213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7B7DB2B-77FA-4729-9C82-6BE3BF940E91}"/>
              </a:ext>
            </a:extLst>
          </p:cNvPr>
          <p:cNvPicPr>
            <a:picLocks noChangeAspect="1"/>
          </p:cNvPicPr>
          <p:nvPr/>
        </p:nvPicPr>
        <p:blipFill>
          <a:blip r:embed="rId2"/>
          <a:stretch>
            <a:fillRect/>
          </a:stretch>
        </p:blipFill>
        <p:spPr>
          <a:xfrm>
            <a:off x="790102" y="382191"/>
            <a:ext cx="8245842" cy="5495081"/>
          </a:xfrm>
          <a:prstGeom prst="rect">
            <a:avLst/>
          </a:prstGeom>
        </p:spPr>
      </p:pic>
    </p:spTree>
    <p:extLst>
      <p:ext uri="{BB962C8B-B14F-4D97-AF65-F5344CB8AC3E}">
        <p14:creationId xmlns:p14="http://schemas.microsoft.com/office/powerpoint/2010/main" val="12662255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D1EDA36-BA60-49FA-A7F8-FE47F72A3756}"/>
              </a:ext>
            </a:extLst>
          </p:cNvPr>
          <p:cNvPicPr>
            <a:picLocks noChangeAspect="1"/>
          </p:cNvPicPr>
          <p:nvPr/>
        </p:nvPicPr>
        <p:blipFill>
          <a:blip r:embed="rId2"/>
          <a:stretch>
            <a:fillRect/>
          </a:stretch>
        </p:blipFill>
        <p:spPr>
          <a:xfrm>
            <a:off x="827583" y="332656"/>
            <a:ext cx="7872875" cy="5904656"/>
          </a:xfrm>
          <a:prstGeom prst="rect">
            <a:avLst/>
          </a:prstGeom>
        </p:spPr>
      </p:pic>
      <p:sp>
        <p:nvSpPr>
          <p:cNvPr id="3" name="TekstSylinder 2">
            <a:extLst>
              <a:ext uri="{FF2B5EF4-FFF2-40B4-BE49-F238E27FC236}">
                <a16:creationId xmlns:a16="http://schemas.microsoft.com/office/drawing/2014/main" id="{A957DBFD-A3C8-4CBF-84F3-E9AAEA68236A}"/>
              </a:ext>
            </a:extLst>
          </p:cNvPr>
          <p:cNvSpPr txBox="1"/>
          <p:nvPr/>
        </p:nvSpPr>
        <p:spPr>
          <a:xfrm>
            <a:off x="827583" y="620688"/>
            <a:ext cx="5472609" cy="1569660"/>
          </a:xfrm>
          <a:prstGeom prst="rect">
            <a:avLst/>
          </a:prstGeom>
          <a:noFill/>
        </p:spPr>
        <p:txBody>
          <a:bodyPr wrap="square" rtlCol="0">
            <a:spAutoFit/>
          </a:bodyPr>
          <a:lstStyle/>
          <a:p>
            <a:r>
              <a:rPr lang="nb-NO" dirty="0"/>
              <a:t>Her ser vi vår leder i Nordland Tore Jakobsen, som orienterer Nordlands delegatene under en av de daglige samlingene.   </a:t>
            </a:r>
          </a:p>
        </p:txBody>
      </p:sp>
    </p:spTree>
    <p:extLst>
      <p:ext uri="{BB962C8B-B14F-4D97-AF65-F5344CB8AC3E}">
        <p14:creationId xmlns:p14="http://schemas.microsoft.com/office/powerpoint/2010/main" val="8077225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04933D8-94E9-4A19-B3ED-6AEC4201D29B}"/>
              </a:ext>
            </a:extLst>
          </p:cNvPr>
          <p:cNvSpPr txBox="1"/>
          <p:nvPr/>
        </p:nvSpPr>
        <p:spPr>
          <a:xfrm>
            <a:off x="827584" y="332657"/>
            <a:ext cx="8064896" cy="2431435"/>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Leder og nestledersamling og mellomkonferansen i Bodø 5 -7 april.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Fra Vågan deltok pensjonis</a:t>
            </a:r>
            <a:r>
              <a:rPr lang="nb-NO" dirty="0">
                <a:ea typeface="Times New Roman" panose="02020603050405020304" pitchFamily="18" charset="0"/>
              </a:rPr>
              <a:t>t </a:t>
            </a:r>
            <a:r>
              <a:rPr lang="nb-NO" sz="2400" dirty="0">
                <a:effectLst/>
                <a:latin typeface="Times New Roman" panose="02020603050405020304" pitchFamily="18" charset="0"/>
                <a:ea typeface="Times New Roman" panose="02020603050405020304" pitchFamily="18" charset="0"/>
              </a:rPr>
              <a:t>tillitsvalgt Audhild Bertinussen, Faith </a:t>
            </a:r>
            <a:r>
              <a:rPr lang="nb-NO" sz="2400" dirty="0" err="1">
                <a:effectLst/>
                <a:latin typeface="Times New Roman" panose="02020603050405020304" pitchFamily="18" charset="0"/>
                <a:ea typeface="Times New Roman" panose="02020603050405020304" pitchFamily="18" charset="0"/>
              </a:rPr>
              <a:t>Westeng</a:t>
            </a:r>
            <a:r>
              <a:rPr lang="nb-NO" sz="2400" dirty="0">
                <a:effectLst/>
                <a:latin typeface="Times New Roman" panose="02020603050405020304" pitchFamily="18" charset="0"/>
                <a:ea typeface="Times New Roman" panose="02020603050405020304" pitchFamily="18" charset="0"/>
              </a:rPr>
              <a:t> leder yrkes seksjon helse, nestleder Reidun Elise Hansen og leder Lasse Nordby. Felleskonferansen ble åpnet med et flott kulturinnslag av artisten Kim Lie.</a:t>
            </a:r>
            <a:endParaRPr lang="nb-NO" sz="2000" dirty="0">
              <a:effectLst/>
              <a:latin typeface="Times New Roman" panose="02020603050405020304" pitchFamily="18" charset="0"/>
              <a:ea typeface="Times New Roman" panose="02020603050405020304" pitchFamily="18" charset="0"/>
            </a:endParaRPr>
          </a:p>
        </p:txBody>
      </p:sp>
      <p:pic>
        <p:nvPicPr>
          <p:cNvPr id="7" name="Bilde 6" descr="Et bilde som inneholder person&#10;&#10;Automatisk generert beskrivelse">
            <a:extLst>
              <a:ext uri="{FF2B5EF4-FFF2-40B4-BE49-F238E27FC236}">
                <a16:creationId xmlns:a16="http://schemas.microsoft.com/office/drawing/2014/main" id="{00AF0620-61CA-461F-AD39-36D8DB21922B}"/>
              </a:ext>
            </a:extLst>
          </p:cNvPr>
          <p:cNvPicPr>
            <a:picLocks noChangeAspect="1"/>
          </p:cNvPicPr>
          <p:nvPr/>
        </p:nvPicPr>
        <p:blipFill>
          <a:blip r:embed="rId2"/>
          <a:stretch>
            <a:fillRect/>
          </a:stretch>
        </p:blipFill>
        <p:spPr>
          <a:xfrm>
            <a:off x="968851" y="2905777"/>
            <a:ext cx="7782361" cy="2376264"/>
          </a:xfrm>
          <a:prstGeom prst="rect">
            <a:avLst/>
          </a:prstGeom>
        </p:spPr>
      </p:pic>
    </p:spTree>
    <p:extLst>
      <p:ext uri="{BB962C8B-B14F-4D97-AF65-F5344CB8AC3E}">
        <p14:creationId xmlns:p14="http://schemas.microsoft.com/office/powerpoint/2010/main" val="189267667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person, innendørs, gruppe&#10;&#10;Automatisk generert beskrivelse">
            <a:extLst>
              <a:ext uri="{FF2B5EF4-FFF2-40B4-BE49-F238E27FC236}">
                <a16:creationId xmlns:a16="http://schemas.microsoft.com/office/drawing/2014/main" id="{5EC34AC2-03D4-4FA5-8530-9B1B124BAB2E}"/>
              </a:ext>
            </a:extLst>
          </p:cNvPr>
          <p:cNvPicPr>
            <a:picLocks noChangeAspect="1"/>
          </p:cNvPicPr>
          <p:nvPr/>
        </p:nvPicPr>
        <p:blipFill>
          <a:blip r:embed="rId2"/>
          <a:stretch>
            <a:fillRect/>
          </a:stretch>
        </p:blipFill>
        <p:spPr>
          <a:xfrm>
            <a:off x="827584" y="188640"/>
            <a:ext cx="8136904" cy="4349775"/>
          </a:xfrm>
          <a:prstGeom prst="rect">
            <a:avLst/>
          </a:prstGeom>
        </p:spPr>
      </p:pic>
      <p:sp>
        <p:nvSpPr>
          <p:cNvPr id="7" name="TekstSylinder 6">
            <a:extLst>
              <a:ext uri="{FF2B5EF4-FFF2-40B4-BE49-F238E27FC236}">
                <a16:creationId xmlns:a16="http://schemas.microsoft.com/office/drawing/2014/main" id="{3EA4AC16-9F1C-4308-8346-DAD764087A81}"/>
              </a:ext>
            </a:extLst>
          </p:cNvPr>
          <p:cNvSpPr txBox="1"/>
          <p:nvPr/>
        </p:nvSpPr>
        <p:spPr>
          <a:xfrm>
            <a:off x="971600" y="4653136"/>
            <a:ext cx="7992888" cy="830997"/>
          </a:xfrm>
          <a:prstGeom prst="rect">
            <a:avLst/>
          </a:prstGeom>
          <a:noFill/>
        </p:spPr>
        <p:txBody>
          <a:bodyPr wrap="square" rtlCol="0">
            <a:spAutoFit/>
          </a:bodyPr>
          <a:lstStyle/>
          <a:p>
            <a:r>
              <a:rPr lang="nb-NO" sz="2400" dirty="0">
                <a:effectLst/>
                <a:latin typeface="Times New Roman" panose="02020603050405020304" pitchFamily="18" charset="0"/>
                <a:ea typeface="Times New Roman" panose="02020603050405020304" pitchFamily="18" charset="0"/>
              </a:rPr>
              <a:t>Flott åpning av møte med artisten Kim Lie som sang og spilte.</a:t>
            </a:r>
          </a:p>
          <a:p>
            <a:r>
              <a:rPr lang="nb-NO" sz="2400" dirty="0">
                <a:effectLst/>
                <a:latin typeface="Times New Roman" panose="02020603050405020304" pitchFamily="18" charset="0"/>
                <a:ea typeface="Times New Roman" panose="02020603050405020304" pitchFamily="18" charset="0"/>
              </a:rPr>
              <a:t> </a:t>
            </a:r>
            <a:endParaRPr lang="nb-NO" dirty="0"/>
          </a:p>
        </p:txBody>
      </p:sp>
    </p:spTree>
    <p:extLst>
      <p:ext uri="{BB962C8B-B14F-4D97-AF65-F5344CB8AC3E}">
        <p14:creationId xmlns:p14="http://schemas.microsoft.com/office/powerpoint/2010/main" val="26019227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E07E0C-4AA8-4239-A9A0-7417CCCFDCAE}"/>
              </a:ext>
            </a:extLst>
          </p:cNvPr>
          <p:cNvSpPr>
            <a:spLocks noGrp="1"/>
          </p:cNvSpPr>
          <p:nvPr>
            <p:ph type="title"/>
          </p:nvPr>
        </p:nvSpPr>
        <p:spPr/>
        <p:txBody>
          <a:bodyPr/>
          <a:lstStyle/>
          <a:p>
            <a:r>
              <a:rPr lang="nb-NO" sz="2800" b="1" dirty="0">
                <a:effectLst/>
                <a:latin typeface="Times New Roman" panose="02020603050405020304" pitchFamily="18" charset="0"/>
                <a:ea typeface="Times New Roman" panose="02020603050405020304" pitchFamily="18" charset="0"/>
              </a:rPr>
              <a:t>Digitalt Repskapsmøte 26. april</a:t>
            </a:r>
            <a:br>
              <a:rPr lang="nb-NO" sz="2000" b="1" dirty="0">
                <a:latin typeface="Times New Roman" panose="02020603050405020304" pitchFamily="18" charset="0"/>
                <a:ea typeface="Times New Roman" panose="02020603050405020304" pitchFamily="18" charset="0"/>
              </a:rPr>
            </a:br>
            <a:r>
              <a:rPr lang="nb-NO" sz="2000" b="1" dirty="0">
                <a:latin typeface="Times New Roman" panose="02020603050405020304" pitchFamily="18" charset="0"/>
                <a:ea typeface="Times New Roman" panose="02020603050405020304" pitchFamily="18" charset="0"/>
              </a:rPr>
              <a:t>F</a:t>
            </a:r>
            <a:r>
              <a:rPr lang="nb-NO" sz="2400" dirty="0">
                <a:effectLst/>
                <a:latin typeface="Times New Roman" panose="02020603050405020304" pitchFamily="18" charset="0"/>
                <a:ea typeface="Times New Roman" panose="02020603050405020304" pitchFamily="18" charset="0"/>
              </a:rPr>
              <a:t>ra Vågan Reidun Elise, Joan og Truls. HTV Nina Nøstvik deltok som gjest i møte. Lasse deltok fra et lånt kontor i Bodø.</a:t>
            </a:r>
            <a:br>
              <a:rPr lang="nb-NO" sz="2000" dirty="0">
                <a:effectLst/>
                <a:latin typeface="Times New Roman" panose="02020603050405020304" pitchFamily="18" charset="0"/>
                <a:ea typeface="Times New Roman" panose="02020603050405020304" pitchFamily="18" charset="0"/>
              </a:rPr>
            </a:br>
            <a:endParaRPr lang="nb-NO" sz="2400" dirty="0"/>
          </a:p>
        </p:txBody>
      </p:sp>
      <p:pic>
        <p:nvPicPr>
          <p:cNvPr id="4" name="Bilde 3" descr="Et bilde som inneholder tekst, person, innendørs&#10;&#10;Automatisk generert beskrivelse">
            <a:extLst>
              <a:ext uri="{FF2B5EF4-FFF2-40B4-BE49-F238E27FC236}">
                <a16:creationId xmlns:a16="http://schemas.microsoft.com/office/drawing/2014/main" id="{7025F32D-5D50-422C-B0F7-FCD909E09AFF}"/>
              </a:ext>
            </a:extLst>
          </p:cNvPr>
          <p:cNvPicPr>
            <a:picLocks noChangeAspect="1"/>
          </p:cNvPicPr>
          <p:nvPr/>
        </p:nvPicPr>
        <p:blipFill>
          <a:blip r:embed="rId2"/>
          <a:stretch>
            <a:fillRect/>
          </a:stretch>
        </p:blipFill>
        <p:spPr>
          <a:xfrm>
            <a:off x="1997224" y="1389534"/>
            <a:ext cx="6478488" cy="4858866"/>
          </a:xfrm>
          <a:prstGeom prst="rect">
            <a:avLst/>
          </a:prstGeom>
        </p:spPr>
      </p:pic>
    </p:spTree>
    <p:extLst>
      <p:ext uri="{BB962C8B-B14F-4D97-AF65-F5344CB8AC3E}">
        <p14:creationId xmlns:p14="http://schemas.microsoft.com/office/powerpoint/2010/main" val="8856665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90EAE951-C73C-4DB7-B3D9-5E506C7BD53C}"/>
              </a:ext>
            </a:extLst>
          </p:cNvPr>
          <p:cNvSpPr txBox="1"/>
          <p:nvPr/>
        </p:nvSpPr>
        <p:spPr>
          <a:xfrm>
            <a:off x="1115616" y="332656"/>
            <a:ext cx="7488832" cy="3785652"/>
          </a:xfrm>
          <a:prstGeom prst="rect">
            <a:avLst/>
          </a:prstGeom>
          <a:noFill/>
        </p:spPr>
        <p:txBody>
          <a:bodyPr wrap="square">
            <a:spAutoFit/>
          </a:bodyPr>
          <a:lstStyle/>
          <a:p>
            <a:r>
              <a:rPr lang="nb-NO" b="1" dirty="0">
                <a:effectLst/>
                <a:latin typeface="Times New Roman" panose="02020603050405020304" pitchFamily="18" charset="0"/>
                <a:ea typeface="Times New Roman" panose="02020603050405020304" pitchFamily="18" charset="0"/>
              </a:rPr>
              <a:t>Fagforbundet sentralt: </a:t>
            </a:r>
            <a:r>
              <a:rPr lang="nb-NO" dirty="0">
                <a:effectLst/>
                <a:latin typeface="Times New Roman" panose="02020603050405020304" pitchFamily="18" charset="0"/>
                <a:ea typeface="Times New Roman" panose="02020603050405020304" pitchFamily="18" charset="0"/>
              </a:rPr>
              <a:t>Joan Krogstad er med i f</a:t>
            </a:r>
            <a:r>
              <a:rPr lang="nb-NO" dirty="0">
                <a:solidFill>
                  <a:srgbClr val="000000"/>
                </a:solidFill>
                <a:effectLst/>
                <a:latin typeface="Times New Roman" panose="02020603050405020304" pitchFamily="18" charset="0"/>
                <a:ea typeface="Times New Roman" panose="02020603050405020304" pitchFamily="18" charset="0"/>
              </a:rPr>
              <a:t>aggruppe </a:t>
            </a:r>
            <a:r>
              <a:rPr lang="nb-NO" dirty="0">
                <a:effectLst/>
                <a:latin typeface="Times New Roman" panose="02020603050405020304" pitchFamily="18" charset="0"/>
                <a:ea typeface="Times New Roman" panose="02020603050405020304" pitchFamily="18" charset="0"/>
              </a:rPr>
              <a:t>økonomi og admirasjon i Fagforbundet sentralt. Hun har deltatt på flere møter på Teams og fysisk i Oslo. </a:t>
            </a:r>
          </a:p>
          <a:p>
            <a:endParaRPr lang="nb-NO" b="1" dirty="0">
              <a:effectLst/>
              <a:latin typeface="Times New Roman" panose="02020603050405020304" pitchFamily="18" charset="0"/>
              <a:ea typeface="Times New Roman" panose="02020603050405020304" pitchFamily="18" charset="0"/>
            </a:endParaRPr>
          </a:p>
          <a:p>
            <a:r>
              <a:rPr lang="nb-NO" b="1" dirty="0">
                <a:effectLst/>
                <a:latin typeface="Times New Roman" panose="02020603050405020304" pitchFamily="18" charset="0"/>
                <a:ea typeface="Times New Roman" panose="02020603050405020304" pitchFamily="18" charset="0"/>
              </a:rPr>
              <a:t>Årsmøte i 2022</a:t>
            </a:r>
            <a:r>
              <a:rPr lang="nb-NO" dirty="0">
                <a:effectLst/>
                <a:latin typeface="Times New Roman" panose="02020603050405020304" pitchFamily="18" charset="0"/>
                <a:ea typeface="Times New Roman" panose="02020603050405020304" pitchFamily="18" charset="0"/>
              </a:rPr>
              <a:t> Ble avholdt på digital plattform, med god hjelp fra Fagforbundet Nordland. Vi mener at årsmøte ble godt gjennomført til tross for at vi måtte gå til et digitalt møte. Vi delte ut i ettertid nåler og diplomer for 25 år i Fagforbundet og 40 års medlemskap i LO forbund, samt premier som var trukket ut blant medlemmene. </a:t>
            </a:r>
          </a:p>
        </p:txBody>
      </p:sp>
    </p:spTree>
    <p:extLst>
      <p:ext uri="{BB962C8B-B14F-4D97-AF65-F5344CB8AC3E}">
        <p14:creationId xmlns:p14="http://schemas.microsoft.com/office/powerpoint/2010/main" val="40115878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372098-7824-4D98-8F67-BF8DD4F1110E}"/>
              </a:ext>
            </a:extLst>
          </p:cNvPr>
          <p:cNvSpPr>
            <a:spLocks noGrp="1"/>
          </p:cNvSpPr>
          <p:nvPr>
            <p:ph type="title"/>
          </p:nvPr>
        </p:nvSpPr>
        <p:spPr>
          <a:xfrm>
            <a:off x="1098737" y="597099"/>
            <a:ext cx="7391400" cy="1143000"/>
          </a:xfrm>
        </p:spPr>
        <p:txBody>
          <a:bodyPr/>
          <a:lstStyle/>
          <a:p>
            <a:r>
              <a:rPr lang="nb-NO" sz="2400" b="1" i="1" dirty="0">
                <a:effectLst/>
                <a:latin typeface="Times New Roman" panose="02020603050405020304" pitchFamily="18" charset="0"/>
                <a:ea typeface="Times New Roman" panose="02020603050405020304" pitchFamily="18" charset="0"/>
              </a:rPr>
              <a:t>Vi minnes våre medlemmer, kollegaer og venner som har gått bort siden årsmøte 20. januar 2022.</a:t>
            </a:r>
            <a:endParaRPr lang="en-US" sz="2400" dirty="0"/>
          </a:p>
        </p:txBody>
      </p:sp>
      <p:pic>
        <p:nvPicPr>
          <p:cNvPr id="9" name="Bilde 8">
            <a:extLst>
              <a:ext uri="{FF2B5EF4-FFF2-40B4-BE49-F238E27FC236}">
                <a16:creationId xmlns:a16="http://schemas.microsoft.com/office/drawing/2014/main" id="{76FE631C-FE93-445F-AA72-829AD1475A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146" y="1791405"/>
            <a:ext cx="4441707" cy="3326497"/>
          </a:xfrm>
          <a:prstGeom prst="rect">
            <a:avLst/>
          </a:prstGeom>
          <a:noFill/>
          <a:ln>
            <a:noFill/>
          </a:ln>
        </p:spPr>
      </p:pic>
    </p:spTree>
    <p:extLst>
      <p:ext uri="{BB962C8B-B14F-4D97-AF65-F5344CB8AC3E}">
        <p14:creationId xmlns:p14="http://schemas.microsoft.com/office/powerpoint/2010/main" val="10538091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262D82EE-90D6-4587-93CC-7ED3AD988F7E}"/>
              </a:ext>
            </a:extLst>
          </p:cNvPr>
          <p:cNvSpPr txBox="1"/>
          <p:nvPr/>
        </p:nvSpPr>
        <p:spPr>
          <a:xfrm>
            <a:off x="899592" y="476672"/>
            <a:ext cx="8136904" cy="3834639"/>
          </a:xfrm>
          <a:prstGeom prst="rect">
            <a:avLst/>
          </a:prstGeom>
          <a:noFill/>
        </p:spPr>
        <p:txBody>
          <a:bodyPr wrap="square">
            <a:spAutoFit/>
          </a:bodyPr>
          <a:lstStyle/>
          <a:p>
            <a:r>
              <a:rPr lang="nb-NO" sz="1800" b="1" dirty="0">
                <a:solidFill>
                  <a:srgbClr val="000000"/>
                </a:solidFill>
                <a:effectLst/>
                <a:latin typeface="Times New Roman" panose="02020603050405020304" pitchFamily="18" charset="0"/>
                <a:ea typeface="Times New Roman" panose="02020603050405020304" pitchFamily="18" charset="0"/>
              </a:rPr>
              <a:t>Medlemsmøte 14. juni</a:t>
            </a:r>
            <a:endParaRPr lang="nb-NO"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nb-NO" sz="1800" dirty="0">
                <a:effectLst/>
                <a:latin typeface="Times New Roman" panose="02020603050405020304" pitchFamily="18" charset="0"/>
                <a:ea typeface="Times New Roman" panose="02020603050405020304" pitchFamily="18" charset="0"/>
              </a:rPr>
              <a:t>Møte var lagt til Rådhussalen Tema «Info om offentlig tjenestepensjon Pensjon og kommunens forsikringer i </a:t>
            </a:r>
            <a:r>
              <a:rPr lang="nb-NO" sz="1800" dirty="0" err="1">
                <a:effectLst/>
                <a:latin typeface="Times New Roman" panose="02020603050405020304" pitchFamily="18" charset="0"/>
                <a:ea typeface="Times New Roman" panose="02020603050405020304" pitchFamily="18" charset="0"/>
              </a:rPr>
              <a:t>Klp</a:t>
            </a:r>
            <a:r>
              <a:rPr lang="nb-NO" sz="1800" dirty="0">
                <a:effectLst/>
                <a:latin typeface="Times New Roman" panose="02020603050405020304" pitchFamily="18" charset="0"/>
                <a:ea typeface="Times New Roman" panose="02020603050405020304" pitchFamily="18" charset="0"/>
              </a:rPr>
              <a:t>»  Ved Jon Håvard Davidsen fra </a:t>
            </a:r>
            <a:r>
              <a:rPr lang="nb-NO" sz="1800" dirty="0" err="1">
                <a:effectLst/>
                <a:latin typeface="Times New Roman" panose="02020603050405020304" pitchFamily="18" charset="0"/>
                <a:ea typeface="Times New Roman" panose="02020603050405020304" pitchFamily="18" charset="0"/>
              </a:rPr>
              <a:t>Klp</a:t>
            </a:r>
            <a:r>
              <a:rPr lang="nb-NO" sz="1800" dirty="0">
                <a:effectLst/>
                <a:latin typeface="Times New Roman" panose="02020603050405020304" pitchFamily="18" charset="0"/>
                <a:ea typeface="Times New Roman" panose="02020603050405020304" pitchFamily="18" charset="0"/>
              </a:rPr>
              <a:t>.</a:t>
            </a:r>
          </a:p>
          <a:p>
            <a:r>
              <a:rPr lang="nb-NO" sz="1800" b="1" dirty="0">
                <a:solidFill>
                  <a:srgbClr val="000000"/>
                </a:solidFill>
                <a:effectLst/>
                <a:latin typeface="Times New Roman" panose="02020603050405020304" pitchFamily="18" charset="0"/>
                <a:ea typeface="Times New Roman" panose="02020603050405020304" pitchFamily="18" charset="0"/>
              </a:rPr>
              <a:t>Medlemsmøte 26. september</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Fagforbundet Vågan - Medlemsmøte 26. september 2022. Vi hadde foredragsholder og komiker Anders Tangen på besøk. Han var invitert av styret til å holde foredraget - født til omstilling. Det var ikke mange medlemmer som benyttet seg av denne gylden muligheten. Men vi som var der fikk en opplevelse som vi kan le av i lang tid Det kunne ikke merkes på Anders at det var lite folk i salen og det er beundringsverdig Han bydde virkelig på seg selv. Lenge siden jeg har ledd og kost meg så mye. Alt ble sagt med stor humor men man merket alvoret og budskapet han ville formidle. Dette er noe jeg kan ta med meg i arbeidssituasjon og som medmenneske Joan Krogstad, Leder i kontor og Adam.</a:t>
            </a:r>
            <a:endParaRPr lang="nb-NO" sz="1800" dirty="0">
              <a:effectLst/>
              <a:latin typeface="Times New Roman" panose="02020603050405020304" pitchFamily="18" charset="0"/>
              <a:ea typeface="Times New Roman" panose="02020603050405020304" pitchFamily="18" charset="0"/>
            </a:endParaRPr>
          </a:p>
        </p:txBody>
      </p:sp>
      <p:sp>
        <p:nvSpPr>
          <p:cNvPr id="6" name="TekstSylinder 5">
            <a:extLst>
              <a:ext uri="{FF2B5EF4-FFF2-40B4-BE49-F238E27FC236}">
                <a16:creationId xmlns:a16="http://schemas.microsoft.com/office/drawing/2014/main" id="{C5C8CA81-8403-474F-9AF6-4C840761E752}"/>
              </a:ext>
            </a:extLst>
          </p:cNvPr>
          <p:cNvSpPr txBox="1"/>
          <p:nvPr/>
        </p:nvSpPr>
        <p:spPr>
          <a:xfrm>
            <a:off x="3923928" y="5229200"/>
            <a:ext cx="4608512" cy="461665"/>
          </a:xfrm>
          <a:prstGeom prst="rect">
            <a:avLst/>
          </a:prstGeom>
          <a:noFill/>
        </p:spPr>
        <p:txBody>
          <a:bodyPr wrap="square" rtlCol="0">
            <a:spAutoFit/>
          </a:bodyPr>
          <a:lstStyle/>
          <a:p>
            <a:r>
              <a:rPr lang="nb-NO" dirty="0"/>
              <a:t>Noen bilder fra møte 26. september</a:t>
            </a:r>
          </a:p>
        </p:txBody>
      </p:sp>
    </p:spTree>
    <p:extLst>
      <p:ext uri="{BB962C8B-B14F-4D97-AF65-F5344CB8AC3E}">
        <p14:creationId xmlns:p14="http://schemas.microsoft.com/office/powerpoint/2010/main" val="38812865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35680735-AEED-46A0-9165-A31AEEDD628C}"/>
              </a:ext>
            </a:extLst>
          </p:cNvPr>
          <p:cNvGrpSpPr/>
          <p:nvPr/>
        </p:nvGrpSpPr>
        <p:grpSpPr>
          <a:xfrm>
            <a:off x="827584" y="186134"/>
            <a:ext cx="8016670" cy="5519429"/>
            <a:chOff x="827584" y="186134"/>
            <a:chExt cx="8016670" cy="5519429"/>
          </a:xfrm>
        </p:grpSpPr>
        <p:pic>
          <p:nvPicPr>
            <p:cNvPr id="5" name="Bilde 4" descr="Et bilde som inneholder person, innendørs, flere&#10;&#10;Automatisk generert beskrivelse">
              <a:extLst>
                <a:ext uri="{FF2B5EF4-FFF2-40B4-BE49-F238E27FC236}">
                  <a16:creationId xmlns:a16="http://schemas.microsoft.com/office/drawing/2014/main" id="{91C43C0F-CA63-4E43-8930-245615408BE6}"/>
                </a:ext>
              </a:extLst>
            </p:cNvPr>
            <p:cNvPicPr>
              <a:picLocks noChangeAspect="1"/>
            </p:cNvPicPr>
            <p:nvPr/>
          </p:nvPicPr>
          <p:blipFill>
            <a:blip r:embed="rId2"/>
            <a:stretch>
              <a:fillRect/>
            </a:stretch>
          </p:blipFill>
          <p:spPr>
            <a:xfrm>
              <a:off x="827584" y="186134"/>
              <a:ext cx="8016670" cy="3242866"/>
            </a:xfrm>
            <a:prstGeom prst="rect">
              <a:avLst/>
            </a:prstGeom>
          </p:spPr>
        </p:pic>
        <p:pic>
          <p:nvPicPr>
            <p:cNvPr id="3" name="Bilde 2">
              <a:extLst>
                <a:ext uri="{FF2B5EF4-FFF2-40B4-BE49-F238E27FC236}">
                  <a16:creationId xmlns:a16="http://schemas.microsoft.com/office/drawing/2014/main" id="{BEF872FD-4AC0-42CB-9A5B-8E5CFA97C005}"/>
                </a:ext>
              </a:extLst>
            </p:cNvPr>
            <p:cNvPicPr>
              <a:picLocks noChangeAspect="1"/>
            </p:cNvPicPr>
            <p:nvPr/>
          </p:nvPicPr>
          <p:blipFill>
            <a:blip r:embed="rId3"/>
            <a:stretch>
              <a:fillRect/>
            </a:stretch>
          </p:blipFill>
          <p:spPr>
            <a:xfrm>
              <a:off x="928061" y="1816116"/>
              <a:ext cx="4759787" cy="3773123"/>
            </a:xfrm>
            <a:prstGeom prst="rect">
              <a:avLst/>
            </a:prstGeom>
          </p:spPr>
        </p:pic>
        <p:pic>
          <p:nvPicPr>
            <p:cNvPr id="6" name="Bilde 5" descr="Et bilde som inneholder person, mann&#10;&#10;Automatisk generert beskrivelse">
              <a:extLst>
                <a:ext uri="{FF2B5EF4-FFF2-40B4-BE49-F238E27FC236}">
                  <a16:creationId xmlns:a16="http://schemas.microsoft.com/office/drawing/2014/main" id="{57466ABA-8B5D-4E77-8273-ED0AF3E83017}"/>
                </a:ext>
              </a:extLst>
            </p:cNvPr>
            <p:cNvPicPr>
              <a:picLocks noChangeAspect="1"/>
            </p:cNvPicPr>
            <p:nvPr/>
          </p:nvPicPr>
          <p:blipFill>
            <a:blip r:embed="rId4"/>
            <a:stretch>
              <a:fillRect/>
            </a:stretch>
          </p:blipFill>
          <p:spPr>
            <a:xfrm>
              <a:off x="4644008" y="2785566"/>
              <a:ext cx="4200246" cy="2919997"/>
            </a:xfrm>
            <a:prstGeom prst="rect">
              <a:avLst/>
            </a:prstGeom>
          </p:spPr>
        </p:pic>
      </p:grpSp>
    </p:spTree>
    <p:extLst>
      <p:ext uri="{BB962C8B-B14F-4D97-AF65-F5344CB8AC3E}">
        <p14:creationId xmlns:p14="http://schemas.microsoft.com/office/powerpoint/2010/main" val="1086334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076B0C4-4C68-42BE-B91B-3C4475E174DB}"/>
              </a:ext>
            </a:extLst>
          </p:cNvPr>
          <p:cNvSpPr txBox="1"/>
          <p:nvPr/>
        </p:nvSpPr>
        <p:spPr>
          <a:xfrm>
            <a:off x="755576" y="260648"/>
            <a:ext cx="3528392" cy="5693866"/>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Styrekurset:</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11 og 12 mai deltok 9 styremedlemmer i styreopplærlingen som var lagt til Bodø under ledelse av opplæringsansvarlig i Nordland Joachim Andreas Bjørndalen, seksjonsleder Ann-Merethe L. Larsen og Sissel Anne Klausen. Fra Vågan deltok</a:t>
            </a:r>
            <a:r>
              <a:rPr lang="nb-NO" sz="1800" dirty="0">
                <a:effectLst/>
                <a:latin typeface="Calibri" panose="020F0502020204030204" pitchFamily="34" charset="0"/>
                <a:ea typeface="Times New Roman" panose="02020603050405020304" pitchFamily="18" charset="0"/>
              </a:rPr>
              <a:t> </a:t>
            </a:r>
            <a:r>
              <a:rPr lang="nb-NO" sz="2400" dirty="0">
                <a:effectLst/>
                <a:latin typeface="Times New Roman" panose="02020603050405020304" pitchFamily="18" charset="0"/>
                <a:ea typeface="Times New Roman" panose="02020603050405020304" pitchFamily="18" charset="0"/>
              </a:rPr>
              <a:t>Kristin, Tove, Audhild, Anita, Joan, Reidun-Elise, Truls, Faith og Lasse på styrekurset i Bodø.</a:t>
            </a:r>
            <a:endParaRPr lang="nb-NO" sz="2000" dirty="0">
              <a:effectLst/>
              <a:latin typeface="Times New Roman" panose="02020603050405020304" pitchFamily="18" charset="0"/>
              <a:ea typeface="Times New Roman" panose="02020603050405020304" pitchFamily="18" charset="0"/>
            </a:endParaRPr>
          </a:p>
        </p:txBody>
      </p:sp>
      <p:grpSp>
        <p:nvGrpSpPr>
          <p:cNvPr id="33" name="Gruppe 32">
            <a:extLst>
              <a:ext uri="{FF2B5EF4-FFF2-40B4-BE49-F238E27FC236}">
                <a16:creationId xmlns:a16="http://schemas.microsoft.com/office/drawing/2014/main" id="{AF9E4810-DCAA-451D-945D-A9331816842D}"/>
              </a:ext>
            </a:extLst>
          </p:cNvPr>
          <p:cNvGrpSpPr/>
          <p:nvPr/>
        </p:nvGrpSpPr>
        <p:grpSpPr>
          <a:xfrm>
            <a:off x="4211959" y="332656"/>
            <a:ext cx="4803647" cy="5621858"/>
            <a:chOff x="4440195" y="332656"/>
            <a:chExt cx="4575411" cy="5057619"/>
          </a:xfrm>
        </p:grpSpPr>
        <p:grpSp>
          <p:nvGrpSpPr>
            <p:cNvPr id="30" name="Gruppe 29">
              <a:extLst>
                <a:ext uri="{FF2B5EF4-FFF2-40B4-BE49-F238E27FC236}">
                  <a16:creationId xmlns:a16="http://schemas.microsoft.com/office/drawing/2014/main" id="{A9A4694F-9532-44E3-8076-DCF859AF8F41}"/>
                </a:ext>
              </a:extLst>
            </p:cNvPr>
            <p:cNvGrpSpPr/>
            <p:nvPr/>
          </p:nvGrpSpPr>
          <p:grpSpPr>
            <a:xfrm>
              <a:off x="4440195" y="332656"/>
              <a:ext cx="4575411" cy="2553184"/>
              <a:chOff x="4440195" y="332656"/>
              <a:chExt cx="4575411" cy="2553184"/>
            </a:xfrm>
          </p:grpSpPr>
          <p:grpSp>
            <p:nvGrpSpPr>
              <p:cNvPr id="27" name="Gruppe 26">
                <a:extLst>
                  <a:ext uri="{FF2B5EF4-FFF2-40B4-BE49-F238E27FC236}">
                    <a16:creationId xmlns:a16="http://schemas.microsoft.com/office/drawing/2014/main" id="{9A6B6D4C-240B-4136-98AF-A33659183605}"/>
                  </a:ext>
                </a:extLst>
              </p:cNvPr>
              <p:cNvGrpSpPr/>
              <p:nvPr/>
            </p:nvGrpSpPr>
            <p:grpSpPr>
              <a:xfrm>
                <a:off x="4440195" y="332656"/>
                <a:ext cx="3910510" cy="2553184"/>
                <a:chOff x="4440195" y="332656"/>
                <a:chExt cx="3910510" cy="2553184"/>
              </a:xfrm>
            </p:grpSpPr>
            <p:grpSp>
              <p:nvGrpSpPr>
                <p:cNvPr id="24" name="Gruppe 23">
                  <a:extLst>
                    <a:ext uri="{FF2B5EF4-FFF2-40B4-BE49-F238E27FC236}">
                      <a16:creationId xmlns:a16="http://schemas.microsoft.com/office/drawing/2014/main" id="{548331CA-2302-4DBD-A5C8-67C765C1AD09}"/>
                    </a:ext>
                  </a:extLst>
                </p:cNvPr>
                <p:cNvGrpSpPr/>
                <p:nvPr/>
              </p:nvGrpSpPr>
              <p:grpSpPr>
                <a:xfrm>
                  <a:off x="4440195" y="332656"/>
                  <a:ext cx="2971094" cy="2553184"/>
                  <a:chOff x="4440195" y="332656"/>
                  <a:chExt cx="2971094" cy="2553184"/>
                </a:xfrm>
              </p:grpSpPr>
              <p:grpSp>
                <p:nvGrpSpPr>
                  <p:cNvPr id="21" name="Gruppe 20">
                    <a:extLst>
                      <a:ext uri="{FF2B5EF4-FFF2-40B4-BE49-F238E27FC236}">
                        <a16:creationId xmlns:a16="http://schemas.microsoft.com/office/drawing/2014/main" id="{2F5A3A5B-3AF0-47F6-8238-BBDB4EAEF1AA}"/>
                      </a:ext>
                    </a:extLst>
                  </p:cNvPr>
                  <p:cNvGrpSpPr/>
                  <p:nvPr/>
                </p:nvGrpSpPr>
                <p:grpSpPr>
                  <a:xfrm>
                    <a:off x="4440195" y="332656"/>
                    <a:ext cx="1885342" cy="2553184"/>
                    <a:chOff x="4440195" y="332656"/>
                    <a:chExt cx="1885342" cy="2553184"/>
                  </a:xfrm>
                </p:grpSpPr>
                <p:pic>
                  <p:nvPicPr>
                    <p:cNvPr id="6" name="Bilde 5" descr="Et bilde som inneholder person, vegg, innendørs, stående&#10;&#10;Automatisk generert beskrivelse">
                      <a:extLst>
                        <a:ext uri="{FF2B5EF4-FFF2-40B4-BE49-F238E27FC236}">
                          <a16:creationId xmlns:a16="http://schemas.microsoft.com/office/drawing/2014/main" id="{ED71ACA7-7E9E-4CBC-8931-EF2802DE7A12}"/>
                        </a:ext>
                      </a:extLst>
                    </p:cNvPr>
                    <p:cNvPicPr>
                      <a:picLocks noChangeAspect="1"/>
                    </p:cNvPicPr>
                    <p:nvPr/>
                  </p:nvPicPr>
                  <p:blipFill>
                    <a:blip r:embed="rId2"/>
                    <a:stretch>
                      <a:fillRect/>
                    </a:stretch>
                  </p:blipFill>
                  <p:spPr>
                    <a:xfrm>
                      <a:off x="4440195" y="332656"/>
                      <a:ext cx="839678" cy="2553184"/>
                    </a:xfrm>
                    <a:prstGeom prst="rect">
                      <a:avLst/>
                    </a:prstGeom>
                  </p:spPr>
                </p:pic>
                <p:pic>
                  <p:nvPicPr>
                    <p:cNvPr id="20" name="Bilde 19" descr="Et bilde som inneholder person, vegg, klær, innendørs&#10;&#10;Automatisk generert beskrivelse">
                      <a:extLst>
                        <a:ext uri="{FF2B5EF4-FFF2-40B4-BE49-F238E27FC236}">
                          <a16:creationId xmlns:a16="http://schemas.microsoft.com/office/drawing/2014/main" id="{A3C9A3B5-AD70-4BAA-B279-005AFD3B510E}"/>
                        </a:ext>
                      </a:extLst>
                    </p:cNvPr>
                    <p:cNvPicPr>
                      <a:picLocks noChangeAspect="1"/>
                    </p:cNvPicPr>
                    <p:nvPr/>
                  </p:nvPicPr>
                  <p:blipFill>
                    <a:blip r:embed="rId3"/>
                    <a:stretch>
                      <a:fillRect/>
                    </a:stretch>
                  </p:blipFill>
                  <p:spPr>
                    <a:xfrm>
                      <a:off x="5279873" y="332656"/>
                      <a:ext cx="1045664" cy="2553184"/>
                    </a:xfrm>
                    <a:prstGeom prst="rect">
                      <a:avLst/>
                    </a:prstGeom>
                  </p:spPr>
                </p:pic>
              </p:grpSp>
              <p:pic>
                <p:nvPicPr>
                  <p:cNvPr id="23" name="Bilde 22" descr="Et bilde som inneholder person, stående&#10;&#10;Automatisk generert beskrivelse">
                    <a:extLst>
                      <a:ext uri="{FF2B5EF4-FFF2-40B4-BE49-F238E27FC236}">
                        <a16:creationId xmlns:a16="http://schemas.microsoft.com/office/drawing/2014/main" id="{20F55487-B035-487F-9B98-ABE2D277B8CC}"/>
                      </a:ext>
                    </a:extLst>
                  </p:cNvPr>
                  <p:cNvPicPr>
                    <a:picLocks noChangeAspect="1"/>
                  </p:cNvPicPr>
                  <p:nvPr/>
                </p:nvPicPr>
                <p:blipFill>
                  <a:blip r:embed="rId4"/>
                  <a:stretch>
                    <a:fillRect/>
                  </a:stretch>
                </p:blipFill>
                <p:spPr>
                  <a:xfrm>
                    <a:off x="6325537" y="332656"/>
                    <a:ext cx="1085752" cy="2553184"/>
                  </a:xfrm>
                  <a:prstGeom prst="rect">
                    <a:avLst/>
                  </a:prstGeom>
                </p:spPr>
              </p:pic>
            </p:grpSp>
            <p:pic>
              <p:nvPicPr>
                <p:cNvPr id="26" name="Bilde 25" descr="Et bilde som inneholder tekst&#10;&#10;Automatisk generert beskrivelse">
                  <a:extLst>
                    <a:ext uri="{FF2B5EF4-FFF2-40B4-BE49-F238E27FC236}">
                      <a16:creationId xmlns:a16="http://schemas.microsoft.com/office/drawing/2014/main" id="{BADA7A9D-5FB0-49C7-8B12-2118CB5B3312}"/>
                    </a:ext>
                  </a:extLst>
                </p:cNvPr>
                <p:cNvPicPr>
                  <a:picLocks noChangeAspect="1"/>
                </p:cNvPicPr>
                <p:nvPr/>
              </p:nvPicPr>
              <p:blipFill>
                <a:blip r:embed="rId5"/>
                <a:stretch>
                  <a:fillRect/>
                </a:stretch>
              </p:blipFill>
              <p:spPr>
                <a:xfrm>
                  <a:off x="7414002" y="332656"/>
                  <a:ext cx="936703" cy="2553184"/>
                </a:xfrm>
                <a:prstGeom prst="rect">
                  <a:avLst/>
                </a:prstGeom>
              </p:spPr>
            </p:pic>
          </p:grpSp>
          <p:pic>
            <p:nvPicPr>
              <p:cNvPr id="29" name="Bilde 28" descr="Et bilde som inneholder person, vegg, innendørs, stående&#10;&#10;Automatisk generert beskrivelse">
                <a:extLst>
                  <a:ext uri="{FF2B5EF4-FFF2-40B4-BE49-F238E27FC236}">
                    <a16:creationId xmlns:a16="http://schemas.microsoft.com/office/drawing/2014/main" id="{3D835BA5-DDC0-4FAD-9146-FECECDA5A31A}"/>
                  </a:ext>
                </a:extLst>
              </p:cNvPr>
              <p:cNvPicPr>
                <a:picLocks noChangeAspect="1"/>
              </p:cNvPicPr>
              <p:nvPr/>
            </p:nvPicPr>
            <p:blipFill>
              <a:blip r:embed="rId6"/>
              <a:stretch>
                <a:fillRect/>
              </a:stretch>
            </p:blipFill>
            <p:spPr>
              <a:xfrm>
                <a:off x="8172400" y="332656"/>
                <a:ext cx="843206" cy="2553184"/>
              </a:xfrm>
              <a:prstGeom prst="rect">
                <a:avLst/>
              </a:prstGeom>
            </p:spPr>
          </p:pic>
        </p:grpSp>
        <p:pic>
          <p:nvPicPr>
            <p:cNvPr id="32" name="Bilde 31" descr="Et bilde som inneholder person, stående, poserer&#10;&#10;Automatisk generert beskrivelse">
              <a:extLst>
                <a:ext uri="{FF2B5EF4-FFF2-40B4-BE49-F238E27FC236}">
                  <a16:creationId xmlns:a16="http://schemas.microsoft.com/office/drawing/2014/main" id="{CBB0860C-9D21-4D1D-861D-EF39833C9848}"/>
                </a:ext>
              </a:extLst>
            </p:cNvPr>
            <p:cNvPicPr>
              <a:picLocks noChangeAspect="1"/>
            </p:cNvPicPr>
            <p:nvPr/>
          </p:nvPicPr>
          <p:blipFill>
            <a:blip r:embed="rId7"/>
            <a:stretch>
              <a:fillRect/>
            </a:stretch>
          </p:blipFill>
          <p:spPr>
            <a:xfrm>
              <a:off x="4440195" y="2885840"/>
              <a:ext cx="4572000" cy="2504435"/>
            </a:xfrm>
            <a:prstGeom prst="rect">
              <a:avLst/>
            </a:prstGeom>
          </p:spPr>
        </p:pic>
      </p:grpSp>
    </p:spTree>
    <p:extLst>
      <p:ext uri="{BB962C8B-B14F-4D97-AF65-F5344CB8AC3E}">
        <p14:creationId xmlns:p14="http://schemas.microsoft.com/office/powerpoint/2010/main" val="657420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E777C337-69C5-4E9A-897B-3DA81685B292}"/>
              </a:ext>
            </a:extLst>
          </p:cNvPr>
          <p:cNvGrpSpPr/>
          <p:nvPr/>
        </p:nvGrpSpPr>
        <p:grpSpPr>
          <a:xfrm>
            <a:off x="827584" y="116632"/>
            <a:ext cx="7452320" cy="6056081"/>
            <a:chOff x="827584" y="116632"/>
            <a:chExt cx="7452320" cy="6056081"/>
          </a:xfrm>
        </p:grpSpPr>
        <p:pic>
          <p:nvPicPr>
            <p:cNvPr id="3" name="Bilde 2" descr="Et bilde som inneholder person, mann, bukse&#10;&#10;Automatisk generert beskrivelse">
              <a:extLst>
                <a:ext uri="{FF2B5EF4-FFF2-40B4-BE49-F238E27FC236}">
                  <a16:creationId xmlns:a16="http://schemas.microsoft.com/office/drawing/2014/main" id="{F910F55E-F150-41AD-AE54-A63ECCC58CAF}"/>
                </a:ext>
              </a:extLst>
            </p:cNvPr>
            <p:cNvPicPr>
              <a:picLocks noChangeAspect="1"/>
            </p:cNvPicPr>
            <p:nvPr/>
          </p:nvPicPr>
          <p:blipFill>
            <a:blip r:embed="rId2"/>
            <a:stretch>
              <a:fillRect/>
            </a:stretch>
          </p:blipFill>
          <p:spPr>
            <a:xfrm>
              <a:off x="827584" y="116632"/>
              <a:ext cx="1512168" cy="3479175"/>
            </a:xfrm>
            <a:prstGeom prst="rect">
              <a:avLst/>
            </a:prstGeom>
          </p:spPr>
        </p:pic>
        <p:pic>
          <p:nvPicPr>
            <p:cNvPr id="5" name="Bilde 4" descr="Et bilde som inneholder person, innendørs&#10;&#10;Automatisk generert beskrivelse">
              <a:extLst>
                <a:ext uri="{FF2B5EF4-FFF2-40B4-BE49-F238E27FC236}">
                  <a16:creationId xmlns:a16="http://schemas.microsoft.com/office/drawing/2014/main" id="{DA39E75B-8888-4AB0-A1C9-995DB955A668}"/>
                </a:ext>
              </a:extLst>
            </p:cNvPr>
            <p:cNvPicPr>
              <a:picLocks noChangeAspect="1"/>
            </p:cNvPicPr>
            <p:nvPr/>
          </p:nvPicPr>
          <p:blipFill>
            <a:blip r:embed="rId3"/>
            <a:stretch>
              <a:fillRect/>
            </a:stretch>
          </p:blipFill>
          <p:spPr>
            <a:xfrm>
              <a:off x="2355629" y="116632"/>
              <a:ext cx="5036840" cy="3312368"/>
            </a:xfrm>
            <a:prstGeom prst="rect">
              <a:avLst/>
            </a:prstGeom>
          </p:spPr>
        </p:pic>
        <p:pic>
          <p:nvPicPr>
            <p:cNvPr id="7" name="Bilde 6" descr="Et bilde som inneholder innendørs, vegg, møbler, spisestuebord&#10;&#10;Automatisk generert beskrivelse">
              <a:extLst>
                <a:ext uri="{FF2B5EF4-FFF2-40B4-BE49-F238E27FC236}">
                  <a16:creationId xmlns:a16="http://schemas.microsoft.com/office/drawing/2014/main" id="{9BFD8B09-14A8-40AD-84EF-DE3D68BD093E}"/>
                </a:ext>
              </a:extLst>
            </p:cNvPr>
            <p:cNvPicPr>
              <a:picLocks noChangeAspect="1"/>
            </p:cNvPicPr>
            <p:nvPr/>
          </p:nvPicPr>
          <p:blipFill>
            <a:blip r:embed="rId4"/>
            <a:stretch>
              <a:fillRect/>
            </a:stretch>
          </p:blipFill>
          <p:spPr>
            <a:xfrm>
              <a:off x="827584" y="3429000"/>
              <a:ext cx="7452320" cy="2743713"/>
            </a:xfrm>
            <a:prstGeom prst="rect">
              <a:avLst/>
            </a:prstGeom>
          </p:spPr>
        </p:pic>
      </p:grpSp>
    </p:spTree>
    <p:extLst>
      <p:ext uri="{BB962C8B-B14F-4D97-AF65-F5344CB8AC3E}">
        <p14:creationId xmlns:p14="http://schemas.microsoft.com/office/powerpoint/2010/main" val="2733373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2DC3A186-01F4-49CA-A5BA-B1F177734ADD}"/>
              </a:ext>
            </a:extLst>
          </p:cNvPr>
          <p:cNvSpPr txBox="1"/>
          <p:nvPr/>
        </p:nvSpPr>
        <p:spPr>
          <a:xfrm>
            <a:off x="971600" y="188640"/>
            <a:ext cx="4572000" cy="3477875"/>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Arbeidsplassbesøk: </a:t>
            </a:r>
            <a:r>
              <a:rPr lang="nb-NO" sz="2400" dirty="0">
                <a:effectLst/>
                <a:latin typeface="Times New Roman" panose="02020603050405020304" pitchFamily="18" charset="0"/>
                <a:ea typeface="Times New Roman" panose="02020603050405020304" pitchFamily="18" charset="0"/>
              </a:rPr>
              <a:t>Etter 2 år med </a:t>
            </a:r>
            <a:r>
              <a:rPr lang="nb-NO" sz="2400" dirty="0" err="1">
                <a:effectLst/>
                <a:latin typeface="Times New Roman" panose="02020603050405020304" pitchFamily="18" charset="0"/>
                <a:ea typeface="Times New Roman" panose="02020603050405020304" pitchFamily="18" charset="0"/>
              </a:rPr>
              <a:t>Covid</a:t>
            </a:r>
            <a:r>
              <a:rPr lang="nb-NO" sz="2400" dirty="0">
                <a:effectLst/>
                <a:latin typeface="Times New Roman" panose="02020603050405020304" pitchFamily="18" charset="0"/>
                <a:ea typeface="Times New Roman" panose="02020603050405020304" pitchFamily="18" charset="0"/>
              </a:rPr>
              <a:t> var det igjen muligheter for å kunne besøke arbeidsplasser. Vi ønsker jo å komme innom arbeidsplassene for å se hvordan medlemmene våre har det på arbeidsplassen sin. Vi fikk også besøk fra Fagforbundet Nordland på noen arbeidsplasser.</a:t>
            </a:r>
            <a:endParaRPr lang="nb-NO" sz="2000" dirty="0">
              <a:effectLst/>
              <a:latin typeface="Times New Roman" panose="02020603050405020304" pitchFamily="18" charset="0"/>
              <a:ea typeface="Times New Roman" panose="02020603050405020304" pitchFamily="18" charset="0"/>
            </a:endParaRPr>
          </a:p>
        </p:txBody>
      </p:sp>
      <p:pic>
        <p:nvPicPr>
          <p:cNvPr id="9" name="Bilde 8" descr="Et bilde som inneholder innendørs, gulv, vegg, person&#10;&#10;Automatisk generert beskrivelse">
            <a:extLst>
              <a:ext uri="{FF2B5EF4-FFF2-40B4-BE49-F238E27FC236}">
                <a16:creationId xmlns:a16="http://schemas.microsoft.com/office/drawing/2014/main" id="{0F75CD70-E80D-4214-B8B6-1B0D85760608}"/>
              </a:ext>
            </a:extLst>
          </p:cNvPr>
          <p:cNvPicPr>
            <a:picLocks noChangeAspect="1"/>
          </p:cNvPicPr>
          <p:nvPr/>
        </p:nvPicPr>
        <p:blipFill>
          <a:blip r:embed="rId2"/>
          <a:stretch>
            <a:fillRect/>
          </a:stretch>
        </p:blipFill>
        <p:spPr>
          <a:xfrm>
            <a:off x="5543600" y="188640"/>
            <a:ext cx="3204356" cy="4272475"/>
          </a:xfrm>
          <a:prstGeom prst="rect">
            <a:avLst/>
          </a:prstGeom>
        </p:spPr>
      </p:pic>
      <p:sp>
        <p:nvSpPr>
          <p:cNvPr id="10" name="TekstSylinder 9">
            <a:extLst>
              <a:ext uri="{FF2B5EF4-FFF2-40B4-BE49-F238E27FC236}">
                <a16:creationId xmlns:a16="http://schemas.microsoft.com/office/drawing/2014/main" id="{CC9A603D-F47B-499F-BA26-F9E4BFEE633D}"/>
              </a:ext>
            </a:extLst>
          </p:cNvPr>
          <p:cNvSpPr txBox="1"/>
          <p:nvPr/>
        </p:nvSpPr>
        <p:spPr>
          <a:xfrm>
            <a:off x="1187624" y="4402297"/>
            <a:ext cx="7272808" cy="1200329"/>
          </a:xfrm>
          <a:prstGeom prst="rect">
            <a:avLst/>
          </a:prstGeom>
          <a:noFill/>
        </p:spPr>
        <p:txBody>
          <a:bodyPr wrap="square" rtlCol="0">
            <a:spAutoFit/>
          </a:bodyPr>
          <a:lstStyle/>
          <a:p>
            <a:r>
              <a:rPr lang="nb-NO" dirty="0"/>
              <a:t>Leder Joan Krogstad i yrkesseksjon kontor og administrasjon på arbeidsplassbesøk på skolen i Kabelvåg sammen med HTV Truls Bjarttun som her ble fotograf.</a:t>
            </a:r>
          </a:p>
        </p:txBody>
      </p:sp>
    </p:spTree>
    <p:extLst>
      <p:ext uri="{BB962C8B-B14F-4D97-AF65-F5344CB8AC3E}">
        <p14:creationId xmlns:p14="http://schemas.microsoft.com/office/powerpoint/2010/main" val="1400345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F62EA4-2370-4313-8597-E4C9AEB5E51B}"/>
              </a:ext>
            </a:extLst>
          </p:cNvPr>
          <p:cNvSpPr>
            <a:spLocks noGrp="1"/>
          </p:cNvSpPr>
          <p:nvPr>
            <p:ph type="title"/>
          </p:nvPr>
        </p:nvSpPr>
        <p:spPr>
          <a:xfrm>
            <a:off x="876300" y="116632"/>
            <a:ext cx="7391400" cy="371128"/>
          </a:xfrm>
        </p:spPr>
        <p:txBody>
          <a:bodyPr/>
          <a:lstStyle/>
          <a:p>
            <a:r>
              <a:rPr lang="nb-NO" sz="2400" dirty="0"/>
              <a:t>Arbeidsplassbesøk </a:t>
            </a:r>
          </a:p>
        </p:txBody>
      </p:sp>
      <p:pic>
        <p:nvPicPr>
          <p:cNvPr id="4" name="Bilde 3" descr="Et bilde som inneholder innendørs, gulv&#10;&#10;Automatisk generert beskrivelse">
            <a:extLst>
              <a:ext uri="{FF2B5EF4-FFF2-40B4-BE49-F238E27FC236}">
                <a16:creationId xmlns:a16="http://schemas.microsoft.com/office/drawing/2014/main" id="{9D483ABB-FE3E-4BAD-A684-8DABC36230AD}"/>
              </a:ext>
            </a:extLst>
          </p:cNvPr>
          <p:cNvPicPr>
            <a:picLocks noChangeAspect="1"/>
          </p:cNvPicPr>
          <p:nvPr/>
        </p:nvPicPr>
        <p:blipFill>
          <a:blip r:embed="rId2"/>
          <a:stretch>
            <a:fillRect/>
          </a:stretch>
        </p:blipFill>
        <p:spPr>
          <a:xfrm>
            <a:off x="755577" y="548680"/>
            <a:ext cx="3168352" cy="5632625"/>
          </a:xfrm>
          <a:prstGeom prst="rect">
            <a:avLst/>
          </a:prstGeom>
        </p:spPr>
      </p:pic>
      <p:sp>
        <p:nvSpPr>
          <p:cNvPr id="5" name="TekstSylinder 4">
            <a:extLst>
              <a:ext uri="{FF2B5EF4-FFF2-40B4-BE49-F238E27FC236}">
                <a16:creationId xmlns:a16="http://schemas.microsoft.com/office/drawing/2014/main" id="{7D730577-AB28-418B-87E7-A73FA4A6EF70}"/>
              </a:ext>
            </a:extLst>
          </p:cNvPr>
          <p:cNvSpPr txBox="1"/>
          <p:nvPr/>
        </p:nvSpPr>
        <p:spPr>
          <a:xfrm>
            <a:off x="4067944" y="548680"/>
            <a:ext cx="2664296" cy="2308324"/>
          </a:xfrm>
          <a:prstGeom prst="rect">
            <a:avLst/>
          </a:prstGeom>
          <a:noFill/>
        </p:spPr>
        <p:txBody>
          <a:bodyPr wrap="square" rtlCol="0">
            <a:spAutoFit/>
          </a:bodyPr>
          <a:lstStyle/>
          <a:p>
            <a:r>
              <a:rPr lang="nb-NO" dirty="0"/>
              <a:t>Truls og Joan overasket de ansatte på rådhuset tidlig en morgen, med en liten morgen </a:t>
            </a:r>
            <a:r>
              <a:rPr lang="nb-NO" dirty="0" err="1"/>
              <a:t>Youghurt</a:t>
            </a:r>
            <a:r>
              <a:rPr lang="nb-NO" dirty="0"/>
              <a:t>. </a:t>
            </a:r>
          </a:p>
        </p:txBody>
      </p:sp>
    </p:spTree>
    <p:extLst>
      <p:ext uri="{BB962C8B-B14F-4D97-AF65-F5344CB8AC3E}">
        <p14:creationId xmlns:p14="http://schemas.microsoft.com/office/powerpoint/2010/main" val="38641137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5AC2CCCF-31C8-4885-84BA-422C290B0456}"/>
              </a:ext>
            </a:extLst>
          </p:cNvPr>
          <p:cNvGrpSpPr/>
          <p:nvPr/>
        </p:nvGrpSpPr>
        <p:grpSpPr>
          <a:xfrm>
            <a:off x="827584" y="116630"/>
            <a:ext cx="8100078" cy="6129790"/>
            <a:chOff x="827584" y="836711"/>
            <a:chExt cx="4962209" cy="3721657"/>
          </a:xfrm>
        </p:grpSpPr>
        <p:grpSp>
          <p:nvGrpSpPr>
            <p:cNvPr id="7" name="Gruppe 6">
              <a:extLst>
                <a:ext uri="{FF2B5EF4-FFF2-40B4-BE49-F238E27FC236}">
                  <a16:creationId xmlns:a16="http://schemas.microsoft.com/office/drawing/2014/main" id="{549851F1-9816-4D2D-B409-32AA42022670}"/>
                </a:ext>
              </a:extLst>
            </p:cNvPr>
            <p:cNvGrpSpPr/>
            <p:nvPr/>
          </p:nvGrpSpPr>
          <p:grpSpPr>
            <a:xfrm>
              <a:off x="827584" y="836711"/>
              <a:ext cx="4962209" cy="3721657"/>
              <a:chOff x="827584" y="836711"/>
              <a:chExt cx="4962209" cy="3721657"/>
            </a:xfrm>
          </p:grpSpPr>
          <p:pic>
            <p:nvPicPr>
              <p:cNvPr id="5" name="Bilde 4" descr="Besøk i Nordlys bb">
                <a:extLst>
                  <a:ext uri="{FF2B5EF4-FFF2-40B4-BE49-F238E27FC236}">
                    <a16:creationId xmlns:a16="http://schemas.microsoft.com/office/drawing/2014/main" id="{0839DDFA-6FC9-4170-9458-53F4801F8E5A}"/>
                  </a:ext>
                </a:extLst>
              </p:cNvPr>
              <p:cNvPicPr>
                <a:picLocks noChangeAspect="1"/>
              </p:cNvPicPr>
              <p:nvPr/>
            </p:nvPicPr>
            <p:blipFill>
              <a:blip r:embed="rId2"/>
              <a:stretch>
                <a:fillRect/>
              </a:stretch>
            </p:blipFill>
            <p:spPr>
              <a:xfrm>
                <a:off x="827584" y="836711"/>
                <a:ext cx="4962209" cy="3721657"/>
              </a:xfrm>
              <a:prstGeom prst="rect">
                <a:avLst/>
              </a:prstGeom>
            </p:spPr>
          </p:pic>
          <p:sp>
            <p:nvSpPr>
              <p:cNvPr id="6" name="TekstSylinder 5">
                <a:extLst>
                  <a:ext uri="{FF2B5EF4-FFF2-40B4-BE49-F238E27FC236}">
                    <a16:creationId xmlns:a16="http://schemas.microsoft.com/office/drawing/2014/main" id="{FD91BDC1-B54B-4726-B9C1-5F44DC996E6C}"/>
                  </a:ext>
                </a:extLst>
              </p:cNvPr>
              <p:cNvSpPr txBox="1"/>
              <p:nvPr/>
            </p:nvSpPr>
            <p:spPr>
              <a:xfrm>
                <a:off x="971599" y="870973"/>
                <a:ext cx="4608512" cy="504534"/>
              </a:xfrm>
              <a:prstGeom prst="rect">
                <a:avLst/>
              </a:prstGeom>
              <a:noFill/>
            </p:spPr>
            <p:txBody>
              <a:bodyPr wrap="square" rtlCol="0">
                <a:spAutoFit/>
              </a:bodyPr>
              <a:lstStyle/>
              <a:p>
                <a:r>
                  <a:rPr lang="nb-NO" sz="1600" dirty="0"/>
                  <a:t>Her sammen med noen venner fra Fagforbundet Nordland på besøk hos Nordlys Barnehage i Kabelvåg, Fra v Christer Jakobsen, Monica Fjeld, Linda  Nygård, Ann Merethe Larsons Kristensen og Gunbjørg Olufsen. (Foto Lasse Nordby)</a:t>
                </a:r>
              </a:p>
            </p:txBody>
          </p:sp>
        </p:grpSp>
        <p:pic>
          <p:nvPicPr>
            <p:cNvPr id="9" name="Bilde 8">
              <a:extLst>
                <a:ext uri="{FF2B5EF4-FFF2-40B4-BE49-F238E27FC236}">
                  <a16:creationId xmlns:a16="http://schemas.microsoft.com/office/drawing/2014/main" id="{86CC406F-EF43-4230-861F-E1B8648D06AA}"/>
                </a:ext>
              </a:extLst>
            </p:cNvPr>
            <p:cNvPicPr>
              <a:picLocks noChangeAspect="1"/>
            </p:cNvPicPr>
            <p:nvPr/>
          </p:nvPicPr>
          <p:blipFill>
            <a:blip r:embed="rId3"/>
            <a:stretch>
              <a:fillRect/>
            </a:stretch>
          </p:blipFill>
          <p:spPr>
            <a:xfrm>
              <a:off x="1760867" y="3840900"/>
              <a:ext cx="3029975" cy="640135"/>
            </a:xfrm>
            <a:prstGeom prst="rect">
              <a:avLst/>
            </a:prstGeom>
          </p:spPr>
        </p:pic>
      </p:grpSp>
    </p:spTree>
    <p:extLst>
      <p:ext uri="{BB962C8B-B14F-4D97-AF65-F5344CB8AC3E}">
        <p14:creationId xmlns:p14="http://schemas.microsoft.com/office/powerpoint/2010/main" val="18415724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C639450-1A11-4DD9-A682-F18CBA85A4CF}"/>
              </a:ext>
            </a:extLst>
          </p:cNvPr>
          <p:cNvPicPr>
            <a:picLocks noChangeAspect="1"/>
          </p:cNvPicPr>
          <p:nvPr/>
        </p:nvPicPr>
        <p:blipFill>
          <a:blip r:embed="rId2"/>
          <a:stretch>
            <a:fillRect/>
          </a:stretch>
        </p:blipFill>
        <p:spPr>
          <a:xfrm>
            <a:off x="683568" y="0"/>
            <a:ext cx="3029975" cy="640135"/>
          </a:xfrm>
          <a:prstGeom prst="rect">
            <a:avLst/>
          </a:prstGeom>
        </p:spPr>
      </p:pic>
      <p:pic>
        <p:nvPicPr>
          <p:cNvPr id="5" name="Bilde 4" descr="Et bilde som inneholder person, sitter, personer, gruppe&#10;&#10;Automatisk generert beskrivelse">
            <a:extLst>
              <a:ext uri="{FF2B5EF4-FFF2-40B4-BE49-F238E27FC236}">
                <a16:creationId xmlns:a16="http://schemas.microsoft.com/office/drawing/2014/main" id="{67A6E4FE-DE0C-429F-BBE8-EBC312A6952B}"/>
              </a:ext>
            </a:extLst>
          </p:cNvPr>
          <p:cNvPicPr>
            <a:picLocks noChangeAspect="1"/>
          </p:cNvPicPr>
          <p:nvPr/>
        </p:nvPicPr>
        <p:blipFill>
          <a:blip r:embed="rId3"/>
          <a:stretch>
            <a:fillRect/>
          </a:stretch>
        </p:blipFill>
        <p:spPr>
          <a:xfrm>
            <a:off x="827584" y="188640"/>
            <a:ext cx="8064896" cy="6048672"/>
          </a:xfrm>
          <a:prstGeom prst="rect">
            <a:avLst/>
          </a:prstGeom>
        </p:spPr>
      </p:pic>
    </p:spTree>
    <p:extLst>
      <p:ext uri="{BB962C8B-B14F-4D97-AF65-F5344CB8AC3E}">
        <p14:creationId xmlns:p14="http://schemas.microsoft.com/office/powerpoint/2010/main" val="143974191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stående, tak, personer&#10;&#10;Automatisk generert beskrivelse">
            <a:extLst>
              <a:ext uri="{FF2B5EF4-FFF2-40B4-BE49-F238E27FC236}">
                <a16:creationId xmlns:a16="http://schemas.microsoft.com/office/drawing/2014/main" id="{0D80E1AD-2182-4BBF-A2B3-D6263B265933}"/>
              </a:ext>
            </a:extLst>
          </p:cNvPr>
          <p:cNvPicPr>
            <a:picLocks noChangeAspect="1"/>
          </p:cNvPicPr>
          <p:nvPr/>
        </p:nvPicPr>
        <p:blipFill>
          <a:blip r:embed="rId2"/>
          <a:stretch>
            <a:fillRect/>
          </a:stretch>
        </p:blipFill>
        <p:spPr>
          <a:xfrm>
            <a:off x="971600" y="404664"/>
            <a:ext cx="7596336" cy="5697252"/>
          </a:xfrm>
          <a:prstGeom prst="rect">
            <a:avLst/>
          </a:prstGeom>
        </p:spPr>
      </p:pic>
    </p:spTree>
    <p:extLst>
      <p:ext uri="{BB962C8B-B14F-4D97-AF65-F5344CB8AC3E}">
        <p14:creationId xmlns:p14="http://schemas.microsoft.com/office/powerpoint/2010/main" val="72914194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7C437E-C348-4C7D-84EA-4A59E7EE7782}"/>
              </a:ext>
            </a:extLst>
          </p:cNvPr>
          <p:cNvSpPr txBox="1"/>
          <p:nvPr/>
        </p:nvSpPr>
        <p:spPr>
          <a:xfrm>
            <a:off x="755575" y="548680"/>
            <a:ext cx="3384377" cy="3416320"/>
          </a:xfrm>
          <a:prstGeom prst="rect">
            <a:avLst/>
          </a:prstGeom>
          <a:noFill/>
        </p:spPr>
        <p:txBody>
          <a:bodyPr wrap="square">
            <a:spAutoFit/>
          </a:bodyPr>
          <a:lstStyle/>
          <a:p>
            <a:pPr algn="l"/>
            <a:r>
              <a:rPr lang="nb-NO" b="1" i="0" dirty="0">
                <a:solidFill>
                  <a:srgbClr val="3C3C3B"/>
                </a:solidFill>
                <a:effectLst/>
                <a:latin typeface="Source Sans Pro" panose="020B0503030403020204" pitchFamily="34" charset="0"/>
              </a:rPr>
              <a:t>På arbeidsplassbesøk i kirkelig fellesråd møtte vi Solveig som kunne fortelle at hun ikke hadde  opptjente et eneste pensjonspoeng på 35 år - men stolt av jobben har hun alltid vært!</a:t>
            </a:r>
          </a:p>
        </p:txBody>
      </p:sp>
      <p:pic>
        <p:nvPicPr>
          <p:cNvPr id="5" name="Bilde 4" descr="Et bilde som inneholder innendørs, vegg, brun, flislagt&#10;&#10;Automatisk generert beskrivelse">
            <a:extLst>
              <a:ext uri="{FF2B5EF4-FFF2-40B4-BE49-F238E27FC236}">
                <a16:creationId xmlns:a16="http://schemas.microsoft.com/office/drawing/2014/main" id="{3F169C10-24D7-4CE5-89C6-6BF50306EA8D}"/>
              </a:ext>
            </a:extLst>
          </p:cNvPr>
          <p:cNvPicPr>
            <a:picLocks noChangeAspect="1"/>
          </p:cNvPicPr>
          <p:nvPr/>
        </p:nvPicPr>
        <p:blipFill>
          <a:blip r:embed="rId2"/>
          <a:stretch>
            <a:fillRect/>
          </a:stretch>
        </p:blipFill>
        <p:spPr>
          <a:xfrm rot="5400000">
            <a:off x="3515882" y="932724"/>
            <a:ext cx="6144683" cy="4608512"/>
          </a:xfrm>
          <a:prstGeom prst="rect">
            <a:avLst/>
          </a:prstGeom>
        </p:spPr>
      </p:pic>
    </p:spTree>
    <p:extLst>
      <p:ext uri="{BB962C8B-B14F-4D97-AF65-F5344CB8AC3E}">
        <p14:creationId xmlns:p14="http://schemas.microsoft.com/office/powerpoint/2010/main" val="8835810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4F46F8E-F8E8-40C1-8DC3-B9EFD092265D}"/>
              </a:ext>
            </a:extLst>
          </p:cNvPr>
          <p:cNvPicPr>
            <a:picLocks noChangeAspect="1"/>
          </p:cNvPicPr>
          <p:nvPr/>
        </p:nvPicPr>
        <p:blipFill>
          <a:blip r:embed="rId2"/>
          <a:stretch>
            <a:fillRect/>
          </a:stretch>
        </p:blipFill>
        <p:spPr>
          <a:xfrm>
            <a:off x="1763688" y="116632"/>
            <a:ext cx="5864048" cy="6858000"/>
          </a:xfrm>
          <a:prstGeom prst="rect">
            <a:avLst/>
          </a:prstGeom>
        </p:spPr>
      </p:pic>
      <p:sp>
        <p:nvSpPr>
          <p:cNvPr id="3" name="TekstSylinder 2">
            <a:extLst>
              <a:ext uri="{FF2B5EF4-FFF2-40B4-BE49-F238E27FC236}">
                <a16:creationId xmlns:a16="http://schemas.microsoft.com/office/drawing/2014/main" id="{B04A2863-4002-4F73-9A3D-5FF4089A93FB}"/>
              </a:ext>
            </a:extLst>
          </p:cNvPr>
          <p:cNvSpPr txBox="1"/>
          <p:nvPr/>
        </p:nvSpPr>
        <p:spPr>
          <a:xfrm rot="20809931">
            <a:off x="5940152" y="1700808"/>
            <a:ext cx="2808312" cy="830997"/>
          </a:xfrm>
          <a:prstGeom prst="rect">
            <a:avLst/>
          </a:prstGeom>
          <a:noFill/>
        </p:spPr>
        <p:txBody>
          <a:bodyPr wrap="square" rtlCol="0">
            <a:spAutoFit/>
          </a:bodyPr>
          <a:lstStyle/>
          <a:p>
            <a:r>
              <a:rPr lang="nb-NO" sz="1200" dirty="0"/>
              <a:t>Vi har sendt SMS og e-post til alle medlemmene. Samt plakater til arbeidsplassene og minner om annonse i Våganavisen.</a:t>
            </a:r>
          </a:p>
        </p:txBody>
      </p:sp>
    </p:spTree>
    <p:extLst>
      <p:ext uri="{BB962C8B-B14F-4D97-AF65-F5344CB8AC3E}">
        <p14:creationId xmlns:p14="http://schemas.microsoft.com/office/powerpoint/2010/main" val="24795673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64CBF7AB-666B-4CF6-95C6-13D92E09A03B}"/>
              </a:ext>
            </a:extLst>
          </p:cNvPr>
          <p:cNvSpPr txBox="1"/>
          <p:nvPr/>
        </p:nvSpPr>
        <p:spPr>
          <a:xfrm>
            <a:off x="899592" y="332656"/>
            <a:ext cx="7920880" cy="5186035"/>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Styremøter: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Det er avholdt 15 styremøter i perioden. </a:t>
            </a:r>
            <a:endParaRPr lang="nb-NO" sz="2000" dirty="0">
              <a:effectLst/>
              <a:latin typeface="Times New Roman" panose="02020603050405020304" pitchFamily="18" charset="0"/>
              <a:ea typeface="Times New Roman" panose="02020603050405020304" pitchFamily="18" charset="0"/>
            </a:endParaRPr>
          </a:p>
          <a:p>
            <a:r>
              <a:rPr lang="nb-NO" sz="11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800" b="1" dirty="0">
                <a:effectLst/>
                <a:latin typeface="Times New Roman" panose="02020603050405020304" pitchFamily="18" charset="0"/>
                <a:ea typeface="Times New Roman" panose="02020603050405020304" pitchFamily="18" charset="0"/>
              </a:rPr>
              <a:t>Fagpolitiske møter:</a:t>
            </a:r>
            <a:r>
              <a:rPr lang="nb-NO" sz="24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Vi har hatt to møter med våre samarbeidspartnere:  Arbeiderpartiet og Sv.</a:t>
            </a:r>
          </a:p>
          <a:p>
            <a:r>
              <a:rPr lang="nb-NO" sz="2400" dirty="0">
                <a:effectLst/>
                <a:latin typeface="Times New Roman" panose="02020603050405020304" pitchFamily="18" charset="0"/>
                <a:ea typeface="Times New Roman" panose="02020603050405020304" pitchFamily="18" charset="0"/>
              </a:rPr>
              <a:t>I november startet vi en ny gjennomgang av samarbeidsavtalene. Det har resultert i nye avtaler med alle partiene som er i posisjon i Vågan kommune. AP, SV, Rødt og SP. Vi håper at avtalene kan bidra til et godt samarbeid i kampen for å gi våre medlemmer en trygg arbeidsplass. </a:t>
            </a:r>
            <a:r>
              <a:rPr lang="nb-NO" sz="2400" b="1" i="1" dirty="0">
                <a:effectLst/>
                <a:latin typeface="Times New Roman" panose="02020603050405020304" pitchFamily="18" charset="0"/>
                <a:ea typeface="Times New Roman" panose="02020603050405020304" pitchFamily="18" charset="0"/>
              </a:rPr>
              <a:t>Fagforbundet Vågan jobber for at du skal være trygg på jobben din</a:t>
            </a:r>
            <a:r>
              <a:rPr lang="nb-NO" sz="2400" dirty="0">
                <a:effectLst/>
                <a:latin typeface="Times New Roman" panose="02020603050405020304" pitchFamily="18" charset="0"/>
                <a:ea typeface="Times New Roman" panose="02020603050405020304" pitchFamily="18" charset="0"/>
              </a:rPr>
              <a:t>. Med godt 3 part samarbeid skal vi fortsette det arbeide.</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2278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1A32A32-EECD-4F5C-A69B-BF8CDEFD20D6}"/>
              </a:ext>
            </a:extLst>
          </p:cNvPr>
          <p:cNvSpPr>
            <a:spLocks noGrp="1"/>
          </p:cNvSpPr>
          <p:nvPr>
            <p:ph sz="half" idx="1"/>
          </p:nvPr>
        </p:nvSpPr>
        <p:spPr>
          <a:xfrm>
            <a:off x="755575" y="260648"/>
            <a:ext cx="5256585" cy="6480720"/>
          </a:xfrm>
        </p:spPr>
        <p:txBody>
          <a:bodyPr/>
          <a:lstStyle/>
          <a:p>
            <a:pPr marL="0" indent="0">
              <a:buNone/>
            </a:pPr>
            <a:r>
              <a:rPr lang="nb-NO" sz="2800" b="1" dirty="0">
                <a:effectLst/>
                <a:latin typeface="Times New Roman" panose="02020603050405020304" pitchFamily="18" charset="0"/>
                <a:ea typeface="Times New Roman" panose="02020603050405020304" pitchFamily="18" charset="0"/>
              </a:rPr>
              <a:t>Forhandlingsutvalg: </a:t>
            </a:r>
          </a:p>
          <a:p>
            <a:pPr marL="0" indent="0">
              <a:buNone/>
            </a:pPr>
            <a:r>
              <a:rPr lang="nb-NO" sz="2800" dirty="0">
                <a:effectLst/>
                <a:latin typeface="Times New Roman" panose="02020603050405020304" pitchFamily="18" charset="0"/>
                <a:ea typeface="Times New Roman" panose="02020603050405020304" pitchFamily="18" charset="0"/>
              </a:rPr>
              <a:t>Leder Kristin, Tove og Truls. </a:t>
            </a:r>
          </a:p>
          <a:p>
            <a:pPr marL="0" indent="0">
              <a:buNone/>
            </a:pPr>
            <a:r>
              <a:rPr lang="nb-NO" sz="2800" dirty="0">
                <a:effectLst/>
                <a:latin typeface="Times New Roman" panose="02020603050405020304" pitchFamily="18" charset="0"/>
                <a:ea typeface="Times New Roman" panose="02020603050405020304" pitchFamily="18" charset="0"/>
              </a:rPr>
              <a:t>Det var ikke avsatt penger til lokale forhandlinger høsten 2022. </a:t>
            </a:r>
          </a:p>
          <a:p>
            <a:pPr marL="0" indent="0">
              <a:buNone/>
            </a:pPr>
            <a:r>
              <a:rPr lang="nb-NO" sz="2800" dirty="0">
                <a:effectLst/>
                <a:latin typeface="Times New Roman" panose="02020603050405020304" pitchFamily="18" charset="0"/>
                <a:ea typeface="Times New Roman" panose="02020603050405020304" pitchFamily="18" charset="0"/>
              </a:rPr>
              <a:t>Kun forhandlinger etter kap.3 og 5. </a:t>
            </a:r>
          </a:p>
          <a:p>
            <a:pPr marL="0" indent="0">
              <a:buNone/>
            </a:pPr>
            <a:r>
              <a:rPr lang="nb-NO" sz="2800" dirty="0">
                <a:effectLst/>
                <a:latin typeface="Times New Roman" panose="02020603050405020304" pitchFamily="18" charset="0"/>
                <a:ea typeface="Times New Roman" panose="02020603050405020304" pitchFamily="18" charset="0"/>
              </a:rPr>
              <a:t>Hovedoppgjøret ga et resultat på ca. 3,8 % lønnsøkning for alle.</a:t>
            </a:r>
            <a:endParaRPr lang="nb-NO" sz="2400" dirty="0">
              <a:effectLst/>
              <a:latin typeface="Times New Roman" panose="02020603050405020304" pitchFamily="18" charset="0"/>
              <a:ea typeface="Times New Roman" panose="02020603050405020304" pitchFamily="18" charset="0"/>
            </a:endParaRPr>
          </a:p>
          <a:p>
            <a:endParaRPr lang="nb-NO" dirty="0"/>
          </a:p>
        </p:txBody>
      </p:sp>
      <p:pic>
        <p:nvPicPr>
          <p:cNvPr id="6" name="Plassholder for innhold 5" descr="Et bilde som inneholder vegg, person, klær, stående&#10;&#10;Automatisk generert beskrivelse">
            <a:extLst>
              <a:ext uri="{FF2B5EF4-FFF2-40B4-BE49-F238E27FC236}">
                <a16:creationId xmlns:a16="http://schemas.microsoft.com/office/drawing/2014/main" id="{940FD875-D276-473A-9A4F-9E0A6F38643B}"/>
              </a:ext>
            </a:extLst>
          </p:cNvPr>
          <p:cNvPicPr>
            <a:picLocks noGrp="1" noChangeAspect="1"/>
          </p:cNvPicPr>
          <p:nvPr>
            <p:ph sz="half" idx="2"/>
          </p:nvPr>
        </p:nvPicPr>
        <p:blipFill>
          <a:blip r:embed="rId2"/>
          <a:stretch>
            <a:fillRect/>
          </a:stretch>
        </p:blipFill>
        <p:spPr>
          <a:xfrm>
            <a:off x="5934877" y="2448170"/>
            <a:ext cx="2721529" cy="2041147"/>
          </a:xfrm>
        </p:spPr>
      </p:pic>
      <p:pic>
        <p:nvPicPr>
          <p:cNvPr id="12" name="Bilde 11" descr="Et bilde som inneholder person, vegg, mann, klær&#10;&#10;Automatisk generert beskrivelse">
            <a:extLst>
              <a:ext uri="{FF2B5EF4-FFF2-40B4-BE49-F238E27FC236}">
                <a16:creationId xmlns:a16="http://schemas.microsoft.com/office/drawing/2014/main" id="{92D35D7B-1932-44B7-9C24-76CA95716645}"/>
              </a:ext>
            </a:extLst>
          </p:cNvPr>
          <p:cNvPicPr>
            <a:picLocks noChangeAspect="1"/>
          </p:cNvPicPr>
          <p:nvPr/>
        </p:nvPicPr>
        <p:blipFill>
          <a:blip r:embed="rId3"/>
          <a:stretch>
            <a:fillRect/>
          </a:stretch>
        </p:blipFill>
        <p:spPr>
          <a:xfrm>
            <a:off x="5934877" y="4466194"/>
            <a:ext cx="2721530" cy="2041148"/>
          </a:xfrm>
          <a:prstGeom prst="rect">
            <a:avLst/>
          </a:prstGeom>
        </p:spPr>
      </p:pic>
      <p:pic>
        <p:nvPicPr>
          <p:cNvPr id="14" name="Bilde 13" descr="Et bilde som inneholder person, vegg, innendørs, oransje&#10;&#10;Automatisk generert beskrivelse">
            <a:extLst>
              <a:ext uri="{FF2B5EF4-FFF2-40B4-BE49-F238E27FC236}">
                <a16:creationId xmlns:a16="http://schemas.microsoft.com/office/drawing/2014/main" id="{AFDB864E-4CF5-4E46-B6ED-048047DB5145}"/>
              </a:ext>
            </a:extLst>
          </p:cNvPr>
          <p:cNvPicPr>
            <a:picLocks noChangeAspect="1"/>
          </p:cNvPicPr>
          <p:nvPr/>
        </p:nvPicPr>
        <p:blipFill>
          <a:blip r:embed="rId4"/>
          <a:stretch>
            <a:fillRect/>
          </a:stretch>
        </p:blipFill>
        <p:spPr>
          <a:xfrm>
            <a:off x="5934874" y="428115"/>
            <a:ext cx="2721532" cy="2041149"/>
          </a:xfrm>
          <a:prstGeom prst="rect">
            <a:avLst/>
          </a:prstGeom>
        </p:spPr>
      </p:pic>
    </p:spTree>
    <p:extLst>
      <p:ext uri="{BB962C8B-B14F-4D97-AF65-F5344CB8AC3E}">
        <p14:creationId xmlns:p14="http://schemas.microsoft.com/office/powerpoint/2010/main" val="268635860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tekst, person, innendørs, bord&#10;&#10;Automatisk generert beskrivelse">
            <a:extLst>
              <a:ext uri="{FF2B5EF4-FFF2-40B4-BE49-F238E27FC236}">
                <a16:creationId xmlns:a16="http://schemas.microsoft.com/office/drawing/2014/main" id="{93E7E4DD-C234-499F-975C-CB23E6E62194}"/>
              </a:ext>
            </a:extLst>
          </p:cNvPr>
          <p:cNvPicPr>
            <a:picLocks noGrp="1" noChangeAspect="1"/>
          </p:cNvPicPr>
          <p:nvPr>
            <p:ph idx="1"/>
          </p:nvPr>
        </p:nvPicPr>
        <p:blipFill>
          <a:blip r:embed="rId2"/>
          <a:stretch>
            <a:fillRect/>
          </a:stretch>
        </p:blipFill>
        <p:spPr>
          <a:xfrm>
            <a:off x="4384828" y="273050"/>
            <a:ext cx="3492193" cy="5853113"/>
          </a:xfrm>
        </p:spPr>
      </p:pic>
      <p:sp>
        <p:nvSpPr>
          <p:cNvPr id="3" name="Plassholder for tekst 2">
            <a:extLst>
              <a:ext uri="{FF2B5EF4-FFF2-40B4-BE49-F238E27FC236}">
                <a16:creationId xmlns:a16="http://schemas.microsoft.com/office/drawing/2014/main" id="{0C475D67-5718-4A85-9B1D-4F78C8DE6700}"/>
              </a:ext>
            </a:extLst>
          </p:cNvPr>
          <p:cNvSpPr>
            <a:spLocks noGrp="1"/>
          </p:cNvSpPr>
          <p:nvPr>
            <p:ph type="body" sz="half" idx="2"/>
          </p:nvPr>
        </p:nvSpPr>
        <p:spPr>
          <a:xfrm>
            <a:off x="827584" y="273050"/>
            <a:ext cx="3492193" cy="5853113"/>
          </a:xfrm>
        </p:spPr>
        <p:txBody>
          <a:bodyPr/>
          <a:lstStyle/>
          <a:p>
            <a:r>
              <a:rPr lang="nb-NO" sz="1800" b="1" dirty="0">
                <a:effectLst/>
                <a:latin typeface="Times New Roman" panose="02020603050405020304" pitchFamily="18" charset="0"/>
                <a:ea typeface="Times New Roman" panose="02020603050405020304" pitchFamily="18" charset="0"/>
              </a:rPr>
              <a:t>Hovedtillitsvalgte (HTV): </a:t>
            </a:r>
            <a:endParaRPr lang="nb-NO" sz="1800" dirty="0">
              <a:effectLst/>
              <a:latin typeface="Times New Roman" panose="02020603050405020304" pitchFamily="18" charset="0"/>
              <a:ea typeface="Times New Roman" panose="02020603050405020304" pitchFamily="18" charset="0"/>
            </a:endParaRPr>
          </a:p>
          <a:p>
            <a:r>
              <a:rPr lang="nb-NO" sz="1800" dirty="0">
                <a:effectLst/>
                <a:latin typeface="Times New Roman" panose="02020603050405020304" pitchFamily="18" charset="0"/>
                <a:ea typeface="Times New Roman" panose="02020603050405020304" pitchFamily="18" charset="0"/>
              </a:rPr>
              <a:t>Truls Bjarttun ble valgt som hovedtillitsvalgt HTV i 100 % stilling fra 1. mars 2022 til 28. februar 2026, etter at Lasse Nordby gikk av med pensjon 1. mars 2022.</a:t>
            </a:r>
          </a:p>
          <a:p>
            <a:r>
              <a:rPr lang="nb-NO" sz="1800" dirty="0">
                <a:effectLst/>
                <a:latin typeface="Times New Roman" panose="02020603050405020304" pitchFamily="18" charset="0"/>
                <a:ea typeface="Times New Roman" panose="02020603050405020304" pitchFamily="18" charset="0"/>
              </a:rPr>
              <a:t>Som hovedtillitsvalgt i 50 % stilling er Nina Nøstvik valgt frem til 1. mars 2024. </a:t>
            </a:r>
          </a:p>
          <a:p>
            <a:endParaRPr lang="nb-NO" dirty="0"/>
          </a:p>
        </p:txBody>
      </p:sp>
    </p:spTree>
    <p:extLst>
      <p:ext uri="{BB962C8B-B14F-4D97-AF65-F5344CB8AC3E}">
        <p14:creationId xmlns:p14="http://schemas.microsoft.com/office/powerpoint/2010/main" val="403094819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6BAF555C-40DC-41EB-A860-E27896889352}"/>
              </a:ext>
            </a:extLst>
          </p:cNvPr>
          <p:cNvSpPr txBox="1"/>
          <p:nvPr/>
        </p:nvSpPr>
        <p:spPr>
          <a:xfrm>
            <a:off x="971600" y="225155"/>
            <a:ext cx="7704856" cy="4924425"/>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Plasstillitsvalgte</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Vi som hovedtillitsvalgte (HTV) har Nina og jeg avholdt 10 plasstillitsvalgtmøter (7/2 , 7/3 , 11/4, 2/5, 13/6, 15/8, 12/9, 10/10, 7/11 og 5/12).</a:t>
            </a:r>
            <a:endParaRPr lang="nb-NO" sz="2000" dirty="0">
              <a:effectLst/>
              <a:latin typeface="Times New Roman" panose="02020603050405020304" pitchFamily="18" charset="0"/>
              <a:ea typeface="Times New Roman" panose="02020603050405020304" pitchFamily="18" charset="0"/>
            </a:endParaRPr>
          </a:p>
          <a:p>
            <a:r>
              <a:rPr lang="nb-NO" sz="11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Avholdt Fase 1 Kurs</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21,22,23/2-2022 Kursholdere Kristin Elvelund og Truls Bjarttun. (deltakere Ole Johan Wiik , Rune Selnes og </a:t>
            </a:r>
            <a:r>
              <a:rPr lang="nb-NO" sz="2400" dirty="0" err="1">
                <a:effectLst/>
                <a:latin typeface="Times New Roman" panose="02020603050405020304" pitchFamily="18" charset="0"/>
                <a:ea typeface="Times New Roman" panose="02020603050405020304" pitchFamily="18" charset="0"/>
              </a:rPr>
              <a:t>Renè</a:t>
            </a:r>
            <a:r>
              <a:rPr lang="nb-NO" sz="2400" dirty="0">
                <a:effectLst/>
                <a:latin typeface="Times New Roman" panose="02020603050405020304" pitchFamily="18" charset="0"/>
                <a:ea typeface="Times New Roman" panose="02020603050405020304" pitchFamily="18" charset="0"/>
              </a:rPr>
              <a:t> </a:t>
            </a:r>
            <a:r>
              <a:rPr lang="nb-NO" sz="2400" dirty="0" err="1">
                <a:effectLst/>
                <a:latin typeface="Times New Roman" panose="02020603050405020304" pitchFamily="18" charset="0"/>
                <a:ea typeface="Times New Roman" panose="02020603050405020304" pitchFamily="18" charset="0"/>
              </a:rPr>
              <a:t>Skjønnås</a:t>
            </a:r>
            <a:r>
              <a:rPr lang="nb-NO" sz="2400" dirty="0">
                <a:effectLst/>
                <a:latin typeface="Times New Roman" panose="02020603050405020304" pitchFamily="18" charset="0"/>
                <a:ea typeface="Times New Roman" panose="02020603050405020304" pitchFamily="18" charset="0"/>
              </a:rPr>
              <a:t>)</a:t>
            </a:r>
            <a:endParaRPr lang="nb-NO" sz="2000" dirty="0">
              <a:effectLst/>
              <a:latin typeface="Times New Roman" panose="02020603050405020304" pitchFamily="18" charset="0"/>
              <a:ea typeface="Times New Roman" panose="02020603050405020304" pitchFamily="18" charset="0"/>
            </a:endParaRPr>
          </a:p>
          <a:p>
            <a:r>
              <a:rPr lang="nb-NO" sz="11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Fase 2 kurs ( Del 1. 14-17/3), (Del 2. 4-7/4) og (Del 3. 5-6/9)</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Deltakere fra Fagforbundet Vågan</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Ole Johan Wiik, Sture Nilsen, Joan Krogstad og Truls Bjarttun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9424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4FAF1C78-F5DE-4234-8284-7989BAC481A7}"/>
              </a:ext>
            </a:extLst>
          </p:cNvPr>
          <p:cNvSpPr txBox="1"/>
          <p:nvPr/>
        </p:nvSpPr>
        <p:spPr>
          <a:xfrm>
            <a:off x="971600" y="188640"/>
            <a:ext cx="7848872" cy="5632311"/>
          </a:xfrm>
          <a:prstGeom prst="rect">
            <a:avLst/>
          </a:prstGeom>
          <a:noFill/>
        </p:spPr>
        <p:txBody>
          <a:bodyPr wrap="square">
            <a:spAutoFit/>
          </a:bodyPr>
          <a:lstStyle/>
          <a:p>
            <a:r>
              <a:rPr lang="nb-NO" sz="1800" dirty="0">
                <a:effectLst/>
                <a:latin typeface="Times New Roman" panose="02020603050405020304" pitchFamily="18" charset="0"/>
                <a:ea typeface="Times New Roman" panose="02020603050405020304" pitchFamily="18" charset="0"/>
              </a:rPr>
              <a:t>Hovedtillitsvalgt Truls Bjarttun var på Fagpolitisk kurs 19 og 20/4. Oslo og Sørmarka.</a:t>
            </a:r>
          </a:p>
          <a:p>
            <a:r>
              <a:rPr lang="nb-NO" sz="1800" dirty="0">
                <a:effectLst/>
                <a:latin typeface="Times New Roman" panose="02020603050405020304" pitchFamily="18" charset="0"/>
                <a:ea typeface="Times New Roman" panose="02020603050405020304" pitchFamily="18" charset="0"/>
              </a:rPr>
              <a:t>Hovedtillitsvalgt Nina Nøstvik var på Fagpolitisk kurs 29/11, 30/11 og 1/12. Oslo og Utøya.</a:t>
            </a:r>
          </a:p>
          <a:p>
            <a:r>
              <a:rPr lang="nb-NO" sz="1800" dirty="0">
                <a:effectLst/>
                <a:latin typeface="Times New Roman" panose="02020603050405020304" pitchFamily="18" charset="0"/>
                <a:ea typeface="Times New Roman" panose="02020603050405020304" pitchFamily="18" charset="0"/>
              </a:rPr>
              <a:t> </a:t>
            </a:r>
          </a:p>
          <a:p>
            <a:r>
              <a:rPr lang="nb-NO" sz="1800" dirty="0">
                <a:effectLst/>
                <a:latin typeface="Times New Roman" panose="02020603050405020304" pitchFamily="18" charset="0"/>
                <a:ea typeface="Times New Roman" panose="02020603050405020304" pitchFamily="18" charset="0"/>
              </a:rPr>
              <a:t>Vi hovedtillitsvalgte har ellers representert Fagforbundet Vågan på best mulig måte i de forum vi er satt til i kommunen.</a:t>
            </a:r>
          </a:p>
          <a:p>
            <a:r>
              <a:rPr lang="nb-NO" sz="1800" dirty="0">
                <a:effectLst/>
                <a:latin typeface="Times New Roman" panose="02020603050405020304" pitchFamily="18" charset="0"/>
                <a:ea typeface="Times New Roman" panose="02020603050405020304" pitchFamily="18" charset="0"/>
              </a:rPr>
              <a:t> </a:t>
            </a:r>
          </a:p>
          <a:p>
            <a:r>
              <a:rPr lang="nb-NO" sz="1800" dirty="0">
                <a:effectLst/>
                <a:latin typeface="Times New Roman" panose="02020603050405020304" pitchFamily="18" charset="0"/>
                <a:ea typeface="Times New Roman" panose="02020603050405020304" pitchFamily="18" charset="0"/>
              </a:rPr>
              <a:t>Ansettelsesutvalg, Arbeidsmiljøutvalg, Partssammensatt utvalg, Intervjuer til div stillinger, deltatt  i omstillingsprosessen, mm.</a:t>
            </a:r>
          </a:p>
          <a:p>
            <a:r>
              <a:rPr lang="nb-NO" sz="1800" dirty="0">
                <a:effectLst/>
                <a:latin typeface="Times New Roman" panose="02020603050405020304" pitchFamily="18" charset="0"/>
                <a:ea typeface="Times New Roman" panose="02020603050405020304" pitchFamily="18" charset="0"/>
              </a:rPr>
              <a:t> </a:t>
            </a:r>
          </a:p>
          <a:p>
            <a:r>
              <a:rPr lang="nb-NO" sz="1800" dirty="0">
                <a:effectLst/>
                <a:latin typeface="Times New Roman" panose="02020603050405020304" pitchFamily="18" charset="0"/>
                <a:ea typeface="Times New Roman" panose="02020603050405020304" pitchFamily="18" charset="0"/>
              </a:rPr>
              <a:t>Samt at vi har bistått våre plasstillitsvalgte med små og store utfordringer gjennom året som har gått.</a:t>
            </a:r>
          </a:p>
          <a:p>
            <a:r>
              <a:rPr lang="nb-NO" sz="1800" dirty="0">
                <a:effectLst/>
                <a:latin typeface="Times New Roman" panose="02020603050405020304" pitchFamily="18" charset="0"/>
                <a:ea typeface="Times New Roman" panose="02020603050405020304" pitchFamily="18" charset="0"/>
              </a:rPr>
              <a:t> </a:t>
            </a:r>
          </a:p>
          <a:p>
            <a:r>
              <a:rPr lang="nb-NO" sz="1800" dirty="0">
                <a:effectLst/>
                <a:latin typeface="Times New Roman" panose="02020603050405020304" pitchFamily="18" charset="0"/>
                <a:ea typeface="Times New Roman" panose="02020603050405020304" pitchFamily="18" charset="0"/>
              </a:rPr>
              <a:t>Bistått enkeltmedlemmer i saker som økt stillingsstørrelse, fast stilling, rett ferie, mm</a:t>
            </a:r>
          </a:p>
          <a:p>
            <a:r>
              <a:rPr lang="nb-NO" sz="1800" dirty="0">
                <a:effectLst/>
                <a:latin typeface="Times New Roman" panose="02020603050405020304" pitchFamily="18" charset="0"/>
                <a:ea typeface="Times New Roman" panose="02020603050405020304" pitchFamily="18" charset="0"/>
              </a:rPr>
              <a:t> </a:t>
            </a:r>
          </a:p>
          <a:p>
            <a:r>
              <a:rPr lang="nb-NO" sz="1800" dirty="0">
                <a:effectLst/>
                <a:latin typeface="Times New Roman" panose="02020603050405020304" pitchFamily="18" charset="0"/>
                <a:ea typeface="Times New Roman" panose="02020603050405020304" pitchFamily="18" charset="0"/>
              </a:rPr>
              <a:t>Vennlig hilsen</a:t>
            </a:r>
          </a:p>
          <a:p>
            <a:r>
              <a:rPr lang="nb-NO" sz="1800" dirty="0">
                <a:effectLst/>
                <a:latin typeface="Times New Roman" panose="02020603050405020304" pitchFamily="18" charset="0"/>
                <a:ea typeface="Times New Roman" panose="02020603050405020304" pitchFamily="18" charset="0"/>
              </a:rPr>
              <a:t>Truls Bjarttun </a:t>
            </a:r>
            <a:br>
              <a:rPr lang="nb-NO" sz="1800" dirty="0">
                <a:effectLst/>
                <a:latin typeface="Times New Roman" panose="02020603050405020304" pitchFamily="18" charset="0"/>
                <a:ea typeface="Times New Roman" panose="02020603050405020304" pitchFamily="18" charset="0"/>
              </a:rPr>
            </a:br>
            <a:r>
              <a:rPr lang="nb-NO" sz="1800" dirty="0">
                <a:effectLst/>
                <a:latin typeface="Times New Roman" panose="02020603050405020304" pitchFamily="18" charset="0"/>
                <a:ea typeface="Times New Roman" panose="02020603050405020304" pitchFamily="18" charset="0"/>
              </a:rPr>
              <a:t>Hovedtillitsvalgt – Vågan Kommune</a:t>
            </a:r>
          </a:p>
        </p:txBody>
      </p:sp>
    </p:spTree>
    <p:extLst>
      <p:ext uri="{BB962C8B-B14F-4D97-AF65-F5344CB8AC3E}">
        <p14:creationId xmlns:p14="http://schemas.microsoft.com/office/powerpoint/2010/main" val="13196566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DF7D6EF-FC6D-4032-A02A-4E63F14FF786}"/>
              </a:ext>
            </a:extLst>
          </p:cNvPr>
          <p:cNvPicPr>
            <a:picLocks noChangeAspect="1"/>
          </p:cNvPicPr>
          <p:nvPr/>
        </p:nvPicPr>
        <p:blipFill>
          <a:blip r:embed="rId2"/>
          <a:stretch>
            <a:fillRect/>
          </a:stretch>
        </p:blipFill>
        <p:spPr>
          <a:xfrm>
            <a:off x="971600" y="235042"/>
            <a:ext cx="6840424" cy="6068222"/>
          </a:xfrm>
          <a:prstGeom prst="rect">
            <a:avLst/>
          </a:prstGeom>
        </p:spPr>
      </p:pic>
    </p:spTree>
    <p:extLst>
      <p:ext uri="{BB962C8B-B14F-4D97-AF65-F5344CB8AC3E}">
        <p14:creationId xmlns:p14="http://schemas.microsoft.com/office/powerpoint/2010/main" val="417712241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C16C9-6D43-44AD-AA09-F8E3C9F37C8E}"/>
              </a:ext>
            </a:extLst>
          </p:cNvPr>
          <p:cNvSpPr>
            <a:spLocks noGrp="1"/>
          </p:cNvSpPr>
          <p:nvPr>
            <p:ph type="title"/>
          </p:nvPr>
        </p:nvSpPr>
        <p:spPr>
          <a:xfrm>
            <a:off x="1066800" y="609600"/>
            <a:ext cx="7391400" cy="371128"/>
          </a:xfrm>
        </p:spPr>
        <p:txBody>
          <a:bodyPr/>
          <a:lstStyle/>
          <a:p>
            <a:r>
              <a:rPr lang="nb-NO" sz="3600" b="1" dirty="0">
                <a:effectLst/>
                <a:latin typeface="Times New Roman" panose="02020603050405020304" pitchFamily="18" charset="0"/>
                <a:ea typeface="Times New Roman" panose="02020603050405020304" pitchFamily="18" charset="0"/>
              </a:rPr>
              <a:t>1. mai arrangementet i Svolvær. </a:t>
            </a:r>
            <a:br>
              <a:rPr lang="nb-NO" sz="2800" dirty="0">
                <a:effectLst/>
                <a:latin typeface="Times New Roman" panose="02020603050405020304" pitchFamily="18" charset="0"/>
                <a:ea typeface="Times New Roman" panose="02020603050405020304" pitchFamily="18" charset="0"/>
              </a:rPr>
            </a:br>
            <a:endParaRPr lang="nb-NO" dirty="0"/>
          </a:p>
        </p:txBody>
      </p:sp>
      <p:sp>
        <p:nvSpPr>
          <p:cNvPr id="6" name="TekstSylinder 5">
            <a:extLst>
              <a:ext uri="{FF2B5EF4-FFF2-40B4-BE49-F238E27FC236}">
                <a16:creationId xmlns:a16="http://schemas.microsoft.com/office/drawing/2014/main" id="{1D5382CE-9583-4756-A749-F27EC52AEB27}"/>
              </a:ext>
            </a:extLst>
          </p:cNvPr>
          <p:cNvSpPr txBox="1"/>
          <p:nvPr/>
        </p:nvSpPr>
        <p:spPr>
          <a:xfrm>
            <a:off x="1054630" y="727536"/>
            <a:ext cx="7813688" cy="1477328"/>
          </a:xfrm>
          <a:prstGeom prst="rect">
            <a:avLst/>
          </a:prstGeom>
          <a:noFill/>
        </p:spPr>
        <p:txBody>
          <a:bodyPr wrap="square" rtlCol="0">
            <a:spAutoFit/>
          </a:bodyPr>
          <a:lstStyle/>
          <a:p>
            <a:r>
              <a:rPr lang="nb-NO" sz="1800">
                <a:effectLst/>
                <a:latin typeface="Times New Roman" panose="02020603050405020304" pitchFamily="18" charset="0"/>
                <a:ea typeface="Times New Roman" panose="02020603050405020304" pitchFamily="18" charset="0"/>
              </a:rPr>
              <a:t>P.g.a veldig dårlig vær ble hele markeringen av 1. mai lagt inn til Våganhallen Audhild var dagens konfransier. Taler: Karianne Bråthen, Ap</a:t>
            </a:r>
          </a:p>
          <a:p>
            <a:r>
              <a:rPr lang="nb-NO" sz="1800">
                <a:effectLst/>
                <a:latin typeface="Times New Roman" panose="02020603050405020304" pitchFamily="18" charset="0"/>
                <a:ea typeface="Times New Roman" panose="02020603050405020304" pitchFamily="18" charset="0"/>
              </a:rPr>
              <a:t>Appellanter: Selma Amin, Anniken Nylund Aasjord, SV</a:t>
            </a:r>
          </a:p>
          <a:p>
            <a:r>
              <a:rPr lang="nb-NO" sz="1800">
                <a:effectLst/>
                <a:latin typeface="Times New Roman" panose="02020603050405020304" pitchFamily="18" charset="0"/>
                <a:ea typeface="Times New Roman" panose="02020603050405020304" pitchFamily="18" charset="0"/>
              </a:rPr>
              <a:t>Thora-Randi Vebostad Unstad, Fagforbundet, </a:t>
            </a:r>
          </a:p>
          <a:p>
            <a:r>
              <a:rPr lang="nb-NO" sz="1800">
                <a:effectLst/>
                <a:latin typeface="Times New Roman" panose="02020603050405020304" pitchFamily="18" charset="0"/>
                <a:ea typeface="Times New Roman" panose="02020603050405020304" pitchFamily="18" charset="0"/>
              </a:rPr>
              <a:t>Rigmor Ingebrigtsen, Sykepleierforbundet</a:t>
            </a:r>
          </a:p>
        </p:txBody>
      </p:sp>
      <p:pic>
        <p:nvPicPr>
          <p:cNvPr id="13" name="Bilde 12" descr="Et bilde som inneholder tekst, poserer, person, gulv&#10;&#10;Automatisk generert beskrivelse">
            <a:extLst>
              <a:ext uri="{FF2B5EF4-FFF2-40B4-BE49-F238E27FC236}">
                <a16:creationId xmlns:a16="http://schemas.microsoft.com/office/drawing/2014/main" id="{65932DC9-0347-41CE-AF8A-5E1931CF6FA8}"/>
              </a:ext>
            </a:extLst>
          </p:cNvPr>
          <p:cNvPicPr>
            <a:picLocks noChangeAspect="1"/>
          </p:cNvPicPr>
          <p:nvPr/>
        </p:nvPicPr>
        <p:blipFill>
          <a:blip r:embed="rId3"/>
          <a:stretch>
            <a:fillRect/>
          </a:stretch>
        </p:blipFill>
        <p:spPr>
          <a:xfrm>
            <a:off x="827584" y="2381939"/>
            <a:ext cx="8205791" cy="4187354"/>
          </a:xfrm>
          <a:prstGeom prst="rect">
            <a:avLst/>
          </a:prstGeom>
        </p:spPr>
      </p:pic>
    </p:spTree>
    <p:extLst>
      <p:ext uri="{BB962C8B-B14F-4D97-AF65-F5344CB8AC3E}">
        <p14:creationId xmlns:p14="http://schemas.microsoft.com/office/powerpoint/2010/main" val="251736349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person, gulv, poserer&#10;&#10;Automatisk generert beskrivelse">
            <a:extLst>
              <a:ext uri="{FF2B5EF4-FFF2-40B4-BE49-F238E27FC236}">
                <a16:creationId xmlns:a16="http://schemas.microsoft.com/office/drawing/2014/main" id="{AD995D55-E69C-4EE3-8CFA-FC40919D4E6F}"/>
              </a:ext>
            </a:extLst>
          </p:cNvPr>
          <p:cNvPicPr>
            <a:picLocks noChangeAspect="1"/>
          </p:cNvPicPr>
          <p:nvPr/>
        </p:nvPicPr>
        <p:blipFill>
          <a:blip r:embed="rId2"/>
          <a:stretch>
            <a:fillRect/>
          </a:stretch>
        </p:blipFill>
        <p:spPr>
          <a:xfrm>
            <a:off x="3419872" y="3933056"/>
            <a:ext cx="5330035" cy="2592288"/>
          </a:xfrm>
          <a:prstGeom prst="rect">
            <a:avLst/>
          </a:prstGeom>
        </p:spPr>
      </p:pic>
      <p:pic>
        <p:nvPicPr>
          <p:cNvPr id="7" name="Bilde 6" descr="Et bilde som inneholder tekst&#10;&#10;Automatisk generert beskrivelse">
            <a:extLst>
              <a:ext uri="{FF2B5EF4-FFF2-40B4-BE49-F238E27FC236}">
                <a16:creationId xmlns:a16="http://schemas.microsoft.com/office/drawing/2014/main" id="{0F1BD414-87CE-4750-81F4-FABCE537EEFF}"/>
              </a:ext>
            </a:extLst>
          </p:cNvPr>
          <p:cNvPicPr>
            <a:picLocks noChangeAspect="1"/>
          </p:cNvPicPr>
          <p:nvPr/>
        </p:nvPicPr>
        <p:blipFill>
          <a:blip r:embed="rId3"/>
          <a:stretch>
            <a:fillRect/>
          </a:stretch>
        </p:blipFill>
        <p:spPr>
          <a:xfrm>
            <a:off x="827584" y="188640"/>
            <a:ext cx="6084168" cy="3422345"/>
          </a:xfrm>
          <a:prstGeom prst="rect">
            <a:avLst/>
          </a:prstGeom>
        </p:spPr>
      </p:pic>
    </p:spTree>
    <p:extLst>
      <p:ext uri="{BB962C8B-B14F-4D97-AF65-F5344CB8AC3E}">
        <p14:creationId xmlns:p14="http://schemas.microsoft.com/office/powerpoint/2010/main" val="25545975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utendørs, person, skilt&#10;&#10;Automatisk generert beskrivelse">
            <a:extLst>
              <a:ext uri="{FF2B5EF4-FFF2-40B4-BE49-F238E27FC236}">
                <a16:creationId xmlns:a16="http://schemas.microsoft.com/office/drawing/2014/main" id="{9FA57C06-1B38-413B-B5FB-AD52CFDAB39E}"/>
              </a:ext>
            </a:extLst>
          </p:cNvPr>
          <p:cNvPicPr>
            <a:picLocks noChangeAspect="1"/>
          </p:cNvPicPr>
          <p:nvPr/>
        </p:nvPicPr>
        <p:blipFill rotWithShape="1">
          <a:blip r:embed="rId2"/>
          <a:srcRect t="6113" r="-2" b="24782"/>
          <a:stretch/>
        </p:blipFill>
        <p:spPr>
          <a:xfrm>
            <a:off x="809625" y="260648"/>
            <a:ext cx="2517946" cy="1789994"/>
          </a:xfrm>
          <a:prstGeom prst="rect">
            <a:avLst/>
          </a:prstGeom>
          <a:noFill/>
        </p:spPr>
      </p:pic>
      <p:pic>
        <p:nvPicPr>
          <p:cNvPr id="5" name="Bilde 4" descr="Et bilde som inneholder tekst, gulv, rød&#10;&#10;Automatisk generert beskrivelse">
            <a:extLst>
              <a:ext uri="{FF2B5EF4-FFF2-40B4-BE49-F238E27FC236}">
                <a16:creationId xmlns:a16="http://schemas.microsoft.com/office/drawing/2014/main" id="{9F59794A-064B-4474-9C93-B5AD912D0DE9}"/>
              </a:ext>
            </a:extLst>
          </p:cNvPr>
          <p:cNvPicPr>
            <a:picLocks noChangeAspect="1"/>
          </p:cNvPicPr>
          <p:nvPr/>
        </p:nvPicPr>
        <p:blipFill>
          <a:blip r:embed="rId3"/>
          <a:stretch>
            <a:fillRect/>
          </a:stretch>
        </p:blipFill>
        <p:spPr>
          <a:xfrm>
            <a:off x="3327570" y="260648"/>
            <a:ext cx="2915907" cy="1789993"/>
          </a:xfrm>
          <a:prstGeom prst="rect">
            <a:avLst/>
          </a:prstGeom>
        </p:spPr>
      </p:pic>
      <p:pic>
        <p:nvPicPr>
          <p:cNvPr id="10" name="Bilde 9" descr="Et bilde som inneholder tekst, gulv, person, innendørs&#10;&#10;Automatisk generert beskrivelse">
            <a:extLst>
              <a:ext uri="{FF2B5EF4-FFF2-40B4-BE49-F238E27FC236}">
                <a16:creationId xmlns:a16="http://schemas.microsoft.com/office/drawing/2014/main" id="{1825449C-455B-4C76-842C-8A55A8A1CD34}"/>
              </a:ext>
            </a:extLst>
          </p:cNvPr>
          <p:cNvPicPr>
            <a:picLocks noChangeAspect="1"/>
          </p:cNvPicPr>
          <p:nvPr/>
        </p:nvPicPr>
        <p:blipFill>
          <a:blip r:embed="rId4"/>
          <a:stretch>
            <a:fillRect/>
          </a:stretch>
        </p:blipFill>
        <p:spPr>
          <a:xfrm>
            <a:off x="6243475" y="2014545"/>
            <a:ext cx="2652859" cy="2264568"/>
          </a:xfrm>
          <a:prstGeom prst="rect">
            <a:avLst/>
          </a:prstGeom>
        </p:spPr>
      </p:pic>
      <p:pic>
        <p:nvPicPr>
          <p:cNvPr id="14" name="Bilde 13" descr="Et bilde som inneholder tekst, person&#10;&#10;Automatisk generert beskrivelse">
            <a:extLst>
              <a:ext uri="{FF2B5EF4-FFF2-40B4-BE49-F238E27FC236}">
                <a16:creationId xmlns:a16="http://schemas.microsoft.com/office/drawing/2014/main" id="{4EBAAD6F-0B42-44D6-964B-20BADC85709E}"/>
              </a:ext>
            </a:extLst>
          </p:cNvPr>
          <p:cNvPicPr>
            <a:picLocks noChangeAspect="1"/>
          </p:cNvPicPr>
          <p:nvPr/>
        </p:nvPicPr>
        <p:blipFill>
          <a:blip r:embed="rId5"/>
          <a:stretch>
            <a:fillRect/>
          </a:stretch>
        </p:blipFill>
        <p:spPr>
          <a:xfrm>
            <a:off x="814411" y="2024889"/>
            <a:ext cx="3454567" cy="1815743"/>
          </a:xfrm>
          <a:prstGeom prst="rect">
            <a:avLst/>
          </a:prstGeom>
        </p:spPr>
      </p:pic>
      <p:pic>
        <p:nvPicPr>
          <p:cNvPr id="15" name="Bilde 14" descr="Et bilde som inneholder tekst, gulv, person, innendørs&#10;&#10;Automatisk generert beskrivelse">
            <a:extLst>
              <a:ext uri="{FF2B5EF4-FFF2-40B4-BE49-F238E27FC236}">
                <a16:creationId xmlns:a16="http://schemas.microsoft.com/office/drawing/2014/main" id="{B1917052-CDAD-40F4-BD84-B97580706BC1}"/>
              </a:ext>
            </a:extLst>
          </p:cNvPr>
          <p:cNvPicPr>
            <a:picLocks noChangeAspect="1"/>
          </p:cNvPicPr>
          <p:nvPr/>
        </p:nvPicPr>
        <p:blipFill>
          <a:blip r:embed="rId4"/>
          <a:stretch>
            <a:fillRect/>
          </a:stretch>
        </p:blipFill>
        <p:spPr>
          <a:xfrm>
            <a:off x="6264976" y="2026096"/>
            <a:ext cx="2652859" cy="2264568"/>
          </a:xfrm>
          <a:prstGeom prst="rect">
            <a:avLst/>
          </a:prstGeom>
        </p:spPr>
      </p:pic>
      <p:pic>
        <p:nvPicPr>
          <p:cNvPr id="17" name="Bilde 16" descr="Et bilde som inneholder tekst, person&#10;&#10;Automatisk generert beskrivelse">
            <a:extLst>
              <a:ext uri="{FF2B5EF4-FFF2-40B4-BE49-F238E27FC236}">
                <a16:creationId xmlns:a16="http://schemas.microsoft.com/office/drawing/2014/main" id="{12D11626-6B6A-4F26-8BD5-3E057876E948}"/>
              </a:ext>
            </a:extLst>
          </p:cNvPr>
          <p:cNvPicPr>
            <a:picLocks noChangeAspect="1"/>
          </p:cNvPicPr>
          <p:nvPr/>
        </p:nvPicPr>
        <p:blipFill>
          <a:blip r:embed="rId5"/>
          <a:stretch>
            <a:fillRect/>
          </a:stretch>
        </p:blipFill>
        <p:spPr>
          <a:xfrm>
            <a:off x="835912" y="2036440"/>
            <a:ext cx="3454567" cy="1815743"/>
          </a:xfrm>
          <a:prstGeom prst="rect">
            <a:avLst/>
          </a:prstGeom>
        </p:spPr>
      </p:pic>
      <p:grpSp>
        <p:nvGrpSpPr>
          <p:cNvPr id="31" name="Gruppe 30">
            <a:extLst>
              <a:ext uri="{FF2B5EF4-FFF2-40B4-BE49-F238E27FC236}">
                <a16:creationId xmlns:a16="http://schemas.microsoft.com/office/drawing/2014/main" id="{868BE168-8D48-430B-8158-5FC0DEE9E6AA}"/>
              </a:ext>
            </a:extLst>
          </p:cNvPr>
          <p:cNvGrpSpPr/>
          <p:nvPr/>
        </p:nvGrpSpPr>
        <p:grpSpPr>
          <a:xfrm>
            <a:off x="809624" y="258606"/>
            <a:ext cx="8120459" cy="5690674"/>
            <a:chOff x="809624" y="258606"/>
            <a:chExt cx="8120459" cy="5690674"/>
          </a:xfrm>
        </p:grpSpPr>
        <p:pic>
          <p:nvPicPr>
            <p:cNvPr id="12" name="Bilde 11" descr="Et bilde som inneholder tekst, person, gulv, innendørs&#10;&#10;Automatisk generert beskrivelse">
              <a:extLst>
                <a:ext uri="{FF2B5EF4-FFF2-40B4-BE49-F238E27FC236}">
                  <a16:creationId xmlns:a16="http://schemas.microsoft.com/office/drawing/2014/main" id="{2FA85317-3D8E-425B-B337-9489E1669F21}"/>
                </a:ext>
              </a:extLst>
            </p:cNvPr>
            <p:cNvPicPr>
              <a:picLocks noChangeAspect="1"/>
            </p:cNvPicPr>
            <p:nvPr/>
          </p:nvPicPr>
          <p:blipFill>
            <a:blip r:embed="rId6"/>
            <a:stretch>
              <a:fillRect/>
            </a:stretch>
          </p:blipFill>
          <p:spPr>
            <a:xfrm>
              <a:off x="3071300" y="2050640"/>
              <a:ext cx="3172177" cy="2228473"/>
            </a:xfrm>
            <a:prstGeom prst="rect">
              <a:avLst/>
            </a:prstGeom>
          </p:spPr>
        </p:pic>
        <p:pic>
          <p:nvPicPr>
            <p:cNvPr id="19" name="Bilde 18" descr="Et bilde som inneholder tekst, utendørs, person, skilt&#10;&#10;Automatisk generert beskrivelse">
              <a:extLst>
                <a:ext uri="{FF2B5EF4-FFF2-40B4-BE49-F238E27FC236}">
                  <a16:creationId xmlns:a16="http://schemas.microsoft.com/office/drawing/2014/main" id="{01CA013C-B4C8-4485-97C1-3A3761079D43}"/>
                </a:ext>
              </a:extLst>
            </p:cNvPr>
            <p:cNvPicPr>
              <a:picLocks noChangeAspect="1"/>
            </p:cNvPicPr>
            <p:nvPr/>
          </p:nvPicPr>
          <p:blipFill rotWithShape="1">
            <a:blip r:embed="rId2"/>
            <a:srcRect t="6113" r="-2" b="24782"/>
            <a:stretch/>
          </p:blipFill>
          <p:spPr>
            <a:xfrm>
              <a:off x="813479" y="272197"/>
              <a:ext cx="2517946" cy="1789994"/>
            </a:xfrm>
            <a:prstGeom prst="rect">
              <a:avLst/>
            </a:prstGeom>
            <a:noFill/>
          </p:spPr>
        </p:pic>
        <p:pic>
          <p:nvPicPr>
            <p:cNvPr id="20" name="Bilde 19" descr="Et bilde som inneholder tekst, gulv, rød&#10;&#10;Automatisk generert beskrivelse">
              <a:extLst>
                <a:ext uri="{FF2B5EF4-FFF2-40B4-BE49-F238E27FC236}">
                  <a16:creationId xmlns:a16="http://schemas.microsoft.com/office/drawing/2014/main" id="{DF765EBD-DA5F-40C6-A172-793F9DCFB3EC}"/>
                </a:ext>
              </a:extLst>
            </p:cNvPr>
            <p:cNvPicPr>
              <a:picLocks noChangeAspect="1"/>
            </p:cNvPicPr>
            <p:nvPr/>
          </p:nvPicPr>
          <p:blipFill>
            <a:blip r:embed="rId3"/>
            <a:stretch>
              <a:fillRect/>
            </a:stretch>
          </p:blipFill>
          <p:spPr>
            <a:xfrm>
              <a:off x="3331424" y="272197"/>
              <a:ext cx="2915907" cy="1789993"/>
            </a:xfrm>
            <a:prstGeom prst="rect">
              <a:avLst/>
            </a:prstGeom>
          </p:spPr>
        </p:pic>
        <p:pic>
          <p:nvPicPr>
            <p:cNvPr id="22" name="Bilde 21" descr="Et bilde som inneholder tekst, gulv, person, innendørs&#10;&#10;Automatisk generert beskrivelse">
              <a:extLst>
                <a:ext uri="{FF2B5EF4-FFF2-40B4-BE49-F238E27FC236}">
                  <a16:creationId xmlns:a16="http://schemas.microsoft.com/office/drawing/2014/main" id="{28DAC581-BD6D-4E37-BA3B-3D3C2753C265}"/>
                </a:ext>
              </a:extLst>
            </p:cNvPr>
            <p:cNvPicPr>
              <a:picLocks noChangeAspect="1"/>
            </p:cNvPicPr>
            <p:nvPr/>
          </p:nvPicPr>
          <p:blipFill>
            <a:blip r:embed="rId4"/>
            <a:stretch>
              <a:fillRect/>
            </a:stretch>
          </p:blipFill>
          <p:spPr>
            <a:xfrm>
              <a:off x="6268830" y="2037645"/>
              <a:ext cx="2652859" cy="2264568"/>
            </a:xfrm>
            <a:prstGeom prst="rect">
              <a:avLst/>
            </a:prstGeom>
          </p:spPr>
        </p:pic>
        <p:pic>
          <p:nvPicPr>
            <p:cNvPr id="24" name="Bilde 23" descr="Et bilde som inneholder tekst, person&#10;&#10;Automatisk generert beskrivelse">
              <a:extLst>
                <a:ext uri="{FF2B5EF4-FFF2-40B4-BE49-F238E27FC236}">
                  <a16:creationId xmlns:a16="http://schemas.microsoft.com/office/drawing/2014/main" id="{9625F34A-E786-49E4-8880-310E32763E97}"/>
                </a:ext>
              </a:extLst>
            </p:cNvPr>
            <p:cNvPicPr>
              <a:picLocks noChangeAspect="1"/>
            </p:cNvPicPr>
            <p:nvPr/>
          </p:nvPicPr>
          <p:blipFill>
            <a:blip r:embed="rId5"/>
            <a:stretch>
              <a:fillRect/>
            </a:stretch>
          </p:blipFill>
          <p:spPr>
            <a:xfrm>
              <a:off x="839766" y="2047989"/>
              <a:ext cx="3454567" cy="1815743"/>
            </a:xfrm>
            <a:prstGeom prst="rect">
              <a:avLst/>
            </a:prstGeom>
          </p:spPr>
        </p:pic>
        <p:pic>
          <p:nvPicPr>
            <p:cNvPr id="27" name="Bilde 26" descr="Et bilde som inneholder tekst, gress, sport, idrett&#10;&#10;Automatisk generert beskrivelse">
              <a:extLst>
                <a:ext uri="{FF2B5EF4-FFF2-40B4-BE49-F238E27FC236}">
                  <a16:creationId xmlns:a16="http://schemas.microsoft.com/office/drawing/2014/main" id="{6CB476A0-3DF1-48E2-B400-99DEBDE4044C}"/>
                </a:ext>
              </a:extLst>
            </p:cNvPr>
            <p:cNvPicPr>
              <a:picLocks noChangeAspect="1"/>
            </p:cNvPicPr>
            <p:nvPr/>
          </p:nvPicPr>
          <p:blipFill>
            <a:blip r:embed="rId7"/>
            <a:stretch>
              <a:fillRect/>
            </a:stretch>
          </p:blipFill>
          <p:spPr>
            <a:xfrm>
              <a:off x="809624" y="3573016"/>
              <a:ext cx="8120459" cy="2376264"/>
            </a:xfrm>
            <a:prstGeom prst="rect">
              <a:avLst/>
            </a:prstGeom>
          </p:spPr>
        </p:pic>
        <p:pic>
          <p:nvPicPr>
            <p:cNvPr id="30" name="Bilde 29" descr="Et bilde som inneholder tekst, person, stående, poserer&#10;&#10;Automatisk generert beskrivelse">
              <a:extLst>
                <a:ext uri="{FF2B5EF4-FFF2-40B4-BE49-F238E27FC236}">
                  <a16:creationId xmlns:a16="http://schemas.microsoft.com/office/drawing/2014/main" id="{1C5695FE-6BDE-4823-96A4-6EB3FE1CC667}"/>
                </a:ext>
              </a:extLst>
            </p:cNvPr>
            <p:cNvPicPr>
              <a:picLocks noChangeAspect="1"/>
            </p:cNvPicPr>
            <p:nvPr/>
          </p:nvPicPr>
          <p:blipFill>
            <a:blip r:embed="rId8"/>
            <a:stretch>
              <a:fillRect/>
            </a:stretch>
          </p:blipFill>
          <p:spPr>
            <a:xfrm>
              <a:off x="5837527" y="258606"/>
              <a:ext cx="3092556" cy="1821235"/>
            </a:xfrm>
            <a:prstGeom prst="rect">
              <a:avLst/>
            </a:prstGeom>
          </p:spPr>
        </p:pic>
      </p:grpSp>
    </p:spTree>
    <p:extLst>
      <p:ext uri="{BB962C8B-B14F-4D97-AF65-F5344CB8AC3E}">
        <p14:creationId xmlns:p14="http://schemas.microsoft.com/office/powerpoint/2010/main" val="47757906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13A756B1-29C0-471C-B9FD-E01AA87B860C}"/>
              </a:ext>
            </a:extLst>
          </p:cNvPr>
          <p:cNvSpPr txBox="1"/>
          <p:nvPr/>
        </p:nvSpPr>
        <p:spPr>
          <a:xfrm>
            <a:off x="1115616" y="332656"/>
            <a:ext cx="7704856" cy="5801588"/>
          </a:xfrm>
          <a:prstGeom prst="rect">
            <a:avLst/>
          </a:prstGeom>
          <a:noFill/>
        </p:spPr>
        <p:txBody>
          <a:bodyPr wrap="square">
            <a:spAutoFit/>
          </a:bodyPr>
          <a:lstStyle/>
          <a:p>
            <a:r>
              <a:rPr lang="nb-NO" sz="2400" b="1" dirty="0">
                <a:effectLst/>
                <a:latin typeface="Times New Roman" panose="02020603050405020304" pitchFamily="18" charset="0"/>
                <a:ea typeface="Times New Roman" panose="02020603050405020304" pitchFamily="18" charset="0"/>
              </a:rPr>
              <a:t>De som hadde 25 og 40 års medlemskap i 2022</a:t>
            </a:r>
            <a:endParaRPr lang="nb-NO" sz="2000" dirty="0">
              <a:effectLst/>
              <a:latin typeface="Times New Roman" panose="02020603050405020304" pitchFamily="18" charset="0"/>
              <a:ea typeface="Times New Roman" panose="02020603050405020304" pitchFamily="18" charset="0"/>
            </a:endParaRPr>
          </a:p>
          <a:p>
            <a:r>
              <a:rPr lang="nb-NO" sz="2400" b="1" dirty="0">
                <a:effectLst/>
                <a:latin typeface="Times New Roman" panose="02020603050405020304" pitchFamily="18" charset="0"/>
                <a:ea typeface="Times New Roman" panose="02020603050405020304" pitchFamily="18" charset="0"/>
              </a:rPr>
              <a:t>25 års medlemskap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Fra Kabelvåg Anne Bjerkvik, </a:t>
            </a:r>
            <a:r>
              <a:rPr lang="nb-NO" sz="2400" dirty="0" err="1">
                <a:effectLst/>
                <a:latin typeface="Times New Roman" panose="02020603050405020304" pitchFamily="18" charset="0"/>
                <a:ea typeface="Times New Roman" panose="02020603050405020304" pitchFamily="18" charset="0"/>
              </a:rPr>
              <a:t>Willgunn</a:t>
            </a:r>
            <a:r>
              <a:rPr lang="nb-NO" sz="2400" dirty="0">
                <a:effectLst/>
                <a:latin typeface="Times New Roman" panose="02020603050405020304" pitchFamily="18" charset="0"/>
                <a:ea typeface="Times New Roman" panose="02020603050405020304" pitchFamily="18" charset="0"/>
              </a:rPr>
              <a:t> Didriksen, Aina Elise Krogstad, Thor Kristian Bye, Linda Lillevik. Morten Enoksen Skrova, Ragnar Peder Bergvoll Harstad.</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Fra Svolvær</a:t>
            </a:r>
            <a:r>
              <a:rPr lang="nb-NO" sz="2400" b="1" dirty="0">
                <a:effectLst/>
                <a:latin typeface="Times New Roman" panose="02020603050405020304" pitchFamily="18" charset="0"/>
                <a:ea typeface="Times New Roman" panose="02020603050405020304" pitchFamily="18" charset="0"/>
              </a:rPr>
              <a:t> </a:t>
            </a:r>
            <a:r>
              <a:rPr lang="nb-NO" sz="2400" dirty="0">
                <a:effectLst/>
                <a:latin typeface="Times New Roman" panose="02020603050405020304" pitchFamily="18" charset="0"/>
                <a:ea typeface="Times New Roman" panose="02020603050405020304" pitchFamily="18" charset="0"/>
              </a:rPr>
              <a:t>Elisabeth Andreassen, Anne Helsing, </a:t>
            </a:r>
            <a:r>
              <a:rPr lang="nb-NO" sz="2400" dirty="0" err="1">
                <a:effectLst/>
                <a:latin typeface="Times New Roman" panose="02020603050405020304" pitchFamily="18" charset="0"/>
                <a:ea typeface="Times New Roman" panose="02020603050405020304" pitchFamily="18" charset="0"/>
              </a:rPr>
              <a:t>Janikken</a:t>
            </a:r>
            <a:r>
              <a:rPr lang="nb-NO" sz="2400" dirty="0">
                <a:effectLst/>
                <a:latin typeface="Times New Roman" panose="02020603050405020304" pitchFamily="18" charset="0"/>
                <a:ea typeface="Times New Roman" panose="02020603050405020304" pitchFamily="18" charset="0"/>
              </a:rPr>
              <a:t> Ramstad Kildahl, John Arne Edvardsen, Hilde Fjordbakk, Randi Berge Johansen, Inger Johanne Kilvær, Hilde H. Marthinussen og Rolf Nicolaisen</a:t>
            </a:r>
            <a:endParaRPr lang="nb-NO" sz="2000" dirty="0">
              <a:effectLst/>
              <a:latin typeface="Times New Roman" panose="02020603050405020304" pitchFamily="18" charset="0"/>
              <a:ea typeface="Times New Roman" panose="02020603050405020304" pitchFamily="18" charset="0"/>
            </a:endParaRPr>
          </a:p>
          <a:p>
            <a:r>
              <a:rPr lang="nb-NO" sz="11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b="1" dirty="0">
                <a:effectLst/>
                <a:latin typeface="Times New Roman" panose="02020603050405020304" pitchFamily="18" charset="0"/>
                <a:ea typeface="Times New Roman" panose="02020603050405020304" pitchFamily="18" charset="0"/>
              </a:rPr>
              <a:t>40 år i Lo forbund: </a:t>
            </a:r>
            <a:r>
              <a:rPr lang="nb-NO" sz="2400" dirty="0">
                <a:effectLst/>
                <a:latin typeface="Times New Roman" panose="02020603050405020304" pitchFamily="18" charset="0"/>
                <a:ea typeface="Times New Roman" panose="02020603050405020304" pitchFamily="18" charset="0"/>
              </a:rPr>
              <a:t>Inger Amundsen, Laupstad, Arnhild Hansen, Kabelvåg, Pauline M. Olsen, Bodø, Eirik Solberg, Kleppstad, Tor Odd Eliassen, Svolvær, Edel E. Johansen,  Svolvær og Asle Pedersen, Svolvær.</a:t>
            </a:r>
          </a:p>
          <a:p>
            <a:endParaRPr lang="nb-NO" dirty="0">
              <a:ea typeface="Times New Roman" panose="02020603050405020304" pitchFamily="18" charset="0"/>
            </a:endParaRPr>
          </a:p>
          <a:p>
            <a:r>
              <a:rPr lang="nb-NO" b="1" i="1" dirty="0">
                <a:effectLst/>
                <a:highlight>
                  <a:srgbClr val="FFFF00"/>
                </a:highlight>
                <a:latin typeface="Times New Roman" panose="02020603050405020304" pitchFamily="18" charset="0"/>
                <a:ea typeface="Times New Roman" panose="02020603050405020304" pitchFamily="18" charset="0"/>
              </a:rPr>
              <a:t>Utdeling av Nål og Diplom kommer under middagen.</a:t>
            </a:r>
          </a:p>
        </p:txBody>
      </p:sp>
    </p:spTree>
    <p:extLst>
      <p:ext uri="{BB962C8B-B14F-4D97-AF65-F5344CB8AC3E}">
        <p14:creationId xmlns:p14="http://schemas.microsoft.com/office/powerpoint/2010/main" val="4182113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ABB9D7E-C8F0-4A96-AB1F-EF53020B44DE}"/>
              </a:ext>
            </a:extLst>
          </p:cNvPr>
          <p:cNvPicPr>
            <a:picLocks noChangeAspect="1"/>
          </p:cNvPicPr>
          <p:nvPr/>
        </p:nvPicPr>
        <p:blipFill>
          <a:blip r:embed="rId3"/>
          <a:stretch>
            <a:fillRect/>
          </a:stretch>
        </p:blipFill>
        <p:spPr>
          <a:xfrm>
            <a:off x="865823" y="692696"/>
            <a:ext cx="7783080" cy="4687786"/>
          </a:xfrm>
          <a:prstGeom prst="rect">
            <a:avLst/>
          </a:prstGeom>
        </p:spPr>
      </p:pic>
      <p:sp>
        <p:nvSpPr>
          <p:cNvPr id="7" name="Tittel 6">
            <a:extLst>
              <a:ext uri="{FF2B5EF4-FFF2-40B4-BE49-F238E27FC236}">
                <a16:creationId xmlns:a16="http://schemas.microsoft.com/office/drawing/2014/main" id="{C3FBE856-4FB5-4BF0-B908-FC7612EE4B62}"/>
              </a:ext>
            </a:extLst>
          </p:cNvPr>
          <p:cNvSpPr>
            <a:spLocks noGrp="1"/>
          </p:cNvSpPr>
          <p:nvPr>
            <p:ph type="title"/>
          </p:nvPr>
        </p:nvSpPr>
        <p:spPr/>
        <p:txBody>
          <a:bodyPr/>
          <a:lstStyle/>
          <a:p>
            <a:r>
              <a:rPr lang="nb-NO" dirty="0"/>
              <a:t> </a:t>
            </a:r>
          </a:p>
        </p:txBody>
      </p:sp>
    </p:spTree>
    <p:extLst>
      <p:ext uri="{BB962C8B-B14F-4D97-AF65-F5344CB8AC3E}">
        <p14:creationId xmlns:p14="http://schemas.microsoft.com/office/powerpoint/2010/main" val="229326999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3BB7B3-15AF-476D-BDCF-7A269B8C19CA}"/>
              </a:ext>
            </a:extLst>
          </p:cNvPr>
          <p:cNvSpPr txBox="1"/>
          <p:nvPr/>
        </p:nvSpPr>
        <p:spPr>
          <a:xfrm>
            <a:off x="1187624" y="548680"/>
            <a:ext cx="7272808" cy="2970044"/>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Blomster hilsninger:</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Det ble sendt blomsterhilsninger til 50-, 60-, 70-, 75- års jubilanter.  </a:t>
            </a:r>
            <a:endParaRPr lang="nb-NO" sz="2000" dirty="0">
              <a:effectLst/>
              <a:latin typeface="Times New Roman" panose="02020603050405020304" pitchFamily="18" charset="0"/>
              <a:ea typeface="Times New Roman" panose="02020603050405020304" pitchFamily="18" charset="0"/>
            </a:endParaRPr>
          </a:p>
          <a:p>
            <a:r>
              <a:rPr lang="nb-NO" sz="11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800" b="1" dirty="0">
                <a:effectLst/>
                <a:latin typeface="Times New Roman" panose="02020603050405020304" pitchFamily="18" charset="0"/>
                <a:ea typeface="Times New Roman" panose="02020603050405020304" pitchFamily="18" charset="0"/>
              </a:rPr>
              <a:t>Medlemsutvikling:</a:t>
            </a:r>
            <a:endParaRPr lang="nb-NO" sz="2000" dirty="0">
              <a:effectLst/>
              <a:latin typeface="Times New Roman" panose="02020603050405020304" pitchFamily="18" charset="0"/>
              <a:ea typeface="Times New Roman" panose="02020603050405020304" pitchFamily="18" charset="0"/>
            </a:endParaRPr>
          </a:p>
          <a:p>
            <a:pPr marR="358775"/>
            <a:r>
              <a:rPr lang="nb-NO" sz="2400" dirty="0">
                <a:effectLst/>
                <a:latin typeface="Times New Roman" panose="02020603050405020304" pitchFamily="18" charset="0"/>
                <a:ea typeface="Times New Roman" panose="02020603050405020304" pitchFamily="18" charset="0"/>
              </a:rPr>
              <a:t>Ved årsskifte var det registrert 895 medlemmer i Fagforbundet. Dette er en liten nedgang siden 2021.</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251171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B6FFB10-E73F-4847-9D48-01A33E671BB8}"/>
              </a:ext>
            </a:extLst>
          </p:cNvPr>
          <p:cNvSpPr txBox="1"/>
          <p:nvPr/>
        </p:nvSpPr>
        <p:spPr>
          <a:xfrm>
            <a:off x="899592" y="260648"/>
            <a:ext cx="8136904" cy="6001643"/>
          </a:xfrm>
          <a:prstGeom prst="rect">
            <a:avLst/>
          </a:prstGeom>
          <a:noFill/>
        </p:spPr>
        <p:txBody>
          <a:bodyPr wrap="square">
            <a:spAutoFit/>
          </a:bodyPr>
          <a:lstStyle/>
          <a:p>
            <a:r>
              <a:rPr lang="nb-NO" sz="2400" b="1" dirty="0">
                <a:effectLst/>
                <a:latin typeface="Times New Roman" panose="02020603050405020304" pitchFamily="18" charset="0"/>
                <a:ea typeface="Times New Roman" panose="02020603050405020304" pitchFamily="18" charset="0"/>
              </a:rPr>
              <a:t>Kirkelig Fellesråd</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Som medlem av styret har jeg gjennomført hele fase2 opplæringen i 2022. Dette forgikk på Sortland, og over 3 samlinger på til sammen 10 dager.</a:t>
            </a:r>
            <a:br>
              <a:rPr lang="nb-NO" sz="2400" dirty="0">
                <a:effectLst/>
                <a:latin typeface="Times New Roman" panose="02020603050405020304" pitchFamily="18" charset="0"/>
                <a:ea typeface="Times New Roman" panose="02020603050405020304" pitchFamily="18" charset="0"/>
              </a:rPr>
            </a:br>
            <a:r>
              <a:rPr lang="nb-NO" sz="2400" dirty="0">
                <a:effectLst/>
                <a:latin typeface="Times New Roman" panose="02020603050405020304" pitchFamily="18" charset="0"/>
                <a:ea typeface="Times New Roman" panose="02020603050405020304" pitchFamily="18" charset="0"/>
              </a:rPr>
              <a:t>En veldig meningsfylt og god opplæring. Anbefales virkelig.</a:t>
            </a:r>
            <a:br>
              <a:rPr lang="nb-NO" sz="2400" dirty="0">
                <a:effectLst/>
                <a:latin typeface="Times New Roman" panose="02020603050405020304" pitchFamily="18" charset="0"/>
                <a:ea typeface="Times New Roman" panose="02020603050405020304" pitchFamily="18" charset="0"/>
              </a:rPr>
            </a:br>
            <a:r>
              <a:rPr lang="nb-NO" sz="2400" dirty="0">
                <a:effectLst/>
                <a:latin typeface="Times New Roman" panose="02020603050405020304" pitchFamily="18" charset="0"/>
                <a:ea typeface="Times New Roman" panose="02020603050405020304" pitchFamily="18" charset="0"/>
              </a:rPr>
              <a:t>Har og hatt besøk fra Fagforbundet på fylkesnivå. Der var også lokal leder tilstede. Alle som er i fagforbundet var tilstede på dette. Ble et positivt møte der flere fra fylkesnivå fikk et mye bedre innblikk i hva kirken jobber med og hvor skoen trykker hos oss.</a:t>
            </a:r>
            <a:br>
              <a:rPr lang="nb-NO" sz="2400" dirty="0">
                <a:effectLst/>
                <a:latin typeface="Times New Roman" panose="02020603050405020304" pitchFamily="18" charset="0"/>
                <a:ea typeface="Times New Roman" panose="02020603050405020304" pitchFamily="18" charset="0"/>
              </a:rPr>
            </a:br>
            <a:r>
              <a:rPr lang="nb-NO" sz="2400" dirty="0">
                <a:effectLst/>
                <a:latin typeface="Times New Roman" panose="02020603050405020304" pitchFamily="18" charset="0"/>
                <a:ea typeface="Times New Roman" panose="02020603050405020304" pitchFamily="18" charset="0"/>
              </a:rPr>
              <a:t>De fikk og treffe en av våre ansatte(Solveig Aagaard Nilsen) som har jobbet i kirken i over 40 år.</a:t>
            </a:r>
            <a:br>
              <a:rPr lang="nb-NO" sz="2400" dirty="0">
                <a:effectLst/>
                <a:latin typeface="Times New Roman" panose="02020603050405020304" pitchFamily="18" charset="0"/>
                <a:ea typeface="Times New Roman" panose="02020603050405020304" pitchFamily="18" charset="0"/>
              </a:rPr>
            </a:br>
            <a:r>
              <a:rPr lang="nb-NO" sz="2400" dirty="0">
                <a:effectLst/>
                <a:latin typeface="Times New Roman" panose="02020603050405020304" pitchFamily="18" charset="0"/>
                <a:ea typeface="Times New Roman" panose="02020603050405020304" pitchFamily="18" charset="0"/>
              </a:rPr>
              <a:t>eller så er alle våre ansatte organisert og nå skal alle være rekruttert over til fagforbundet.</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pPr>
              <a:spcAft>
                <a:spcPts val="1200"/>
              </a:spcAft>
            </a:pPr>
            <a:r>
              <a:rPr lang="nb-NO" sz="2400" dirty="0">
                <a:effectLst/>
                <a:latin typeface="Times New Roman" panose="02020603050405020304" pitchFamily="18" charset="0"/>
                <a:ea typeface="Times New Roman" panose="02020603050405020304" pitchFamily="18" charset="0"/>
              </a:rPr>
              <a:t>Hilsen Sture Nilsen PTV og styremedlem Fagforbundet Vågan</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68813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79B5EE0-DFAD-424D-A113-B708C7223774}"/>
              </a:ext>
            </a:extLst>
          </p:cNvPr>
          <p:cNvPicPr>
            <a:picLocks noChangeAspect="1"/>
          </p:cNvPicPr>
          <p:nvPr/>
        </p:nvPicPr>
        <p:blipFill>
          <a:blip r:embed="rId2"/>
          <a:stretch>
            <a:fillRect/>
          </a:stretch>
        </p:blipFill>
        <p:spPr>
          <a:xfrm>
            <a:off x="777920" y="226161"/>
            <a:ext cx="7970544" cy="5748385"/>
          </a:xfrm>
          <a:prstGeom prst="rect">
            <a:avLst/>
          </a:prstGeom>
        </p:spPr>
      </p:pic>
    </p:spTree>
    <p:extLst>
      <p:ext uri="{BB962C8B-B14F-4D97-AF65-F5344CB8AC3E}">
        <p14:creationId xmlns:p14="http://schemas.microsoft.com/office/powerpoint/2010/main" val="415509557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7FB1EBF-501C-42BA-9FF1-BD1A12A3C056}"/>
              </a:ext>
            </a:extLst>
          </p:cNvPr>
          <p:cNvPicPr>
            <a:picLocks noChangeAspect="1"/>
          </p:cNvPicPr>
          <p:nvPr/>
        </p:nvPicPr>
        <p:blipFill>
          <a:blip r:embed="rId2"/>
          <a:stretch>
            <a:fillRect/>
          </a:stretch>
        </p:blipFill>
        <p:spPr>
          <a:xfrm>
            <a:off x="848977" y="386295"/>
            <a:ext cx="7971495" cy="5550439"/>
          </a:xfrm>
          <a:prstGeom prst="rect">
            <a:avLst/>
          </a:prstGeom>
        </p:spPr>
      </p:pic>
    </p:spTree>
    <p:extLst>
      <p:ext uri="{BB962C8B-B14F-4D97-AF65-F5344CB8AC3E}">
        <p14:creationId xmlns:p14="http://schemas.microsoft.com/office/powerpoint/2010/main" val="19572817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7B0E0D-89E6-414A-858C-33C8162FD55A}"/>
              </a:ext>
            </a:extLst>
          </p:cNvPr>
          <p:cNvPicPr>
            <a:picLocks noChangeAspect="1"/>
          </p:cNvPicPr>
          <p:nvPr/>
        </p:nvPicPr>
        <p:blipFill>
          <a:blip r:embed="rId2"/>
          <a:stretch>
            <a:fillRect/>
          </a:stretch>
        </p:blipFill>
        <p:spPr>
          <a:xfrm>
            <a:off x="919699" y="620688"/>
            <a:ext cx="7836378" cy="4789512"/>
          </a:xfrm>
          <a:prstGeom prst="rect">
            <a:avLst/>
          </a:prstGeom>
        </p:spPr>
      </p:pic>
    </p:spTree>
    <p:extLst>
      <p:ext uri="{BB962C8B-B14F-4D97-AF65-F5344CB8AC3E}">
        <p14:creationId xmlns:p14="http://schemas.microsoft.com/office/powerpoint/2010/main" val="331215754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7958B19D-FBC0-46C3-86E9-DA16B3172992}"/>
              </a:ext>
            </a:extLst>
          </p:cNvPr>
          <p:cNvSpPr txBox="1"/>
          <p:nvPr/>
        </p:nvSpPr>
        <p:spPr>
          <a:xfrm>
            <a:off x="971600" y="58847"/>
            <a:ext cx="7704856" cy="4154984"/>
          </a:xfrm>
          <a:prstGeom prst="rect">
            <a:avLst/>
          </a:prstGeom>
          <a:noFill/>
        </p:spPr>
        <p:txBody>
          <a:bodyPr wrap="square">
            <a:spAutoFit/>
          </a:bodyPr>
          <a:lstStyle/>
          <a:p>
            <a:pPr algn="ctr"/>
            <a:r>
              <a:rPr lang="nb-NO" sz="2400" b="1" dirty="0">
                <a:effectLst/>
                <a:latin typeface="Times New Roman" panose="02020603050405020304" pitchFamily="18" charset="0"/>
                <a:ea typeface="Times New Roman" panose="02020603050405020304" pitchFamily="18" charset="0"/>
              </a:rPr>
              <a:t>Årsberetning 2022 for seksjon Kirke, kultur og Oppvekst (SKKO)</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I seksjon SKKO er det vel 100 medlemmer. Medlemmene jobber innenfor alle de ulike skolene i Vågan, kirkekontoret, videregående skole, bofelleskapene, private og kommunale barnehager, ved flyktningetjenesten og innenfor kultursektoren.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I 2022 har det ikke vært behandlet søknader innenfor SKKO om å få reise på kurs. Dette oppfordres medlemmer å gjøre.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Seksjonsleder for SKKO har deltatt på seksjonsmøter og styremøter som det har vært innkalt til.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6143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2F3492C-C8BA-4E6A-B68A-C7F755D783E8}"/>
              </a:ext>
            </a:extLst>
          </p:cNvPr>
          <p:cNvSpPr txBox="1"/>
          <p:nvPr/>
        </p:nvSpPr>
        <p:spPr>
          <a:xfrm>
            <a:off x="1187624" y="764704"/>
            <a:ext cx="7488832" cy="4524315"/>
          </a:xfrm>
          <a:prstGeom prst="rect">
            <a:avLst/>
          </a:prstGeom>
          <a:noFill/>
        </p:spPr>
        <p:txBody>
          <a:bodyPr wrap="square">
            <a:spAutoFit/>
          </a:bodyPr>
          <a:lstStyle/>
          <a:p>
            <a:r>
              <a:rPr lang="nb-NO" sz="2400" dirty="0">
                <a:effectLst/>
                <a:latin typeface="Times New Roman" panose="02020603050405020304" pitchFamily="18" charset="0"/>
                <a:ea typeface="Times New Roman" panose="02020603050405020304" pitchFamily="18" charset="0"/>
              </a:rPr>
              <a:t>I 2022 hadde Fagforbundet fokus på å gjennomføre arbeidsplassbesøk. På grunn av seksjonsleders arbeidsbelastning i egen jobb, ble det dessverre ikke gjennomført arbeidsplassbesøk, slik ønskelig. Det vil derfor være et mål at så mange arbeidsplasser som mulig i 2023, skal få besøk av seksjonsleder.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Erfaringsmessig lønner det seg å stå sammen i saker som angår arbeidsplassen, og engasjement fra den enkelte arbeidstaker er bare positivt. Fagforbundet ønsker å gjøre så mye som mulig for sine medlemmer, så det er bare å ta kontakt om stort eller smått. </a:t>
            </a:r>
            <a:endParaRPr lang="nb-NO" sz="2000" dirty="0">
              <a:effectLst/>
              <a:latin typeface="Times New Roman" panose="02020603050405020304" pitchFamily="18" charset="0"/>
              <a:ea typeface="Times New Roman" panose="02020603050405020304" pitchFamily="18" charset="0"/>
            </a:endParaRPr>
          </a:p>
          <a:p>
            <a:r>
              <a:rPr lang="nb-NO" sz="2400" b="1" dirty="0">
                <a:effectLst/>
                <a:latin typeface="Times New Roman" panose="02020603050405020304" pitchFamily="18" charset="0"/>
                <a:ea typeface="Times New Roman" panose="02020603050405020304" pitchFamily="18" charset="0"/>
              </a:rPr>
              <a:t>Tove Aga Seksjonsleder for SKKO</a:t>
            </a:r>
            <a:endParaRPr lang="nb-NO"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6445973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0960312-A275-45CE-9244-0D755735477C}"/>
              </a:ext>
            </a:extLst>
          </p:cNvPr>
          <p:cNvSpPr txBox="1"/>
          <p:nvPr/>
        </p:nvSpPr>
        <p:spPr>
          <a:xfrm>
            <a:off x="827584" y="-2840"/>
            <a:ext cx="8208912" cy="6681060"/>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Dette er hva opplæringsansvarlig i styret har vært med på i 2022</a:t>
            </a:r>
            <a:endParaRPr lang="nb-NO" sz="20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21-23 februar holdt vi fase 1 kurs for nye PTV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11 og 12. Mai Var på styrekurs i Bodø.</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14.Juni medlemsmøte i Rådhussalen Vågan kommune «info om offentlig tjenestepensjon Pensjon og kommunens forsikringer i </a:t>
            </a:r>
            <a:r>
              <a:rPr lang="nb-NO" sz="2400" dirty="0" err="1">
                <a:effectLst/>
                <a:latin typeface="Times New Roman" panose="02020603050405020304" pitchFamily="18" charset="0"/>
                <a:ea typeface="Calibri" panose="020F0502020204030204" pitchFamily="34" charset="0"/>
                <a:cs typeface="Times New Roman" panose="02020603050405020304" pitchFamily="18" charset="0"/>
              </a:rPr>
              <a:t>Klp</a:t>
            </a: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  Ved Jon Håvard Davidsen fra </a:t>
            </a:r>
            <a:r>
              <a:rPr lang="nb-NO" sz="2400" dirty="0" err="1">
                <a:effectLst/>
                <a:latin typeface="Times New Roman" panose="02020603050405020304" pitchFamily="18" charset="0"/>
                <a:ea typeface="Calibri" panose="020F0502020204030204" pitchFamily="34" charset="0"/>
                <a:cs typeface="Times New Roman" panose="02020603050405020304" pitchFamily="18" charset="0"/>
              </a:rPr>
              <a:t>Klp</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26. September medlemsmøte på kulturhuset «Født til omstilling» av Anders Tangen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3. Oktober Bidro fagforbundet økonomisk til at alle ansatte på Drift og Forvaltningsenheten fikk et «Motivasjon og Arbeidsglede» Kurs ved Bjørg Flåten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Har vært på lønnsforhandlinger med kommunen og Vågan Kulturhus </a:t>
            </a:r>
            <a:r>
              <a:rPr lang="nb-NO" sz="2400" dirty="0" err="1">
                <a:effectLst/>
                <a:latin typeface="Times New Roman" panose="02020603050405020304" pitchFamily="18" charset="0"/>
                <a:ea typeface="Calibri" panose="020F0502020204030204" pitchFamily="34" charset="0"/>
                <a:cs typeface="Times New Roman" panose="02020603050405020304" pitchFamily="18" charset="0"/>
              </a:rPr>
              <a:t>kf</a:t>
            </a: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 som forhandlingsleder i Fagforbundet Vågan.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2400" b="1" i="1" dirty="0" err="1">
                <a:effectLst/>
                <a:latin typeface="Times New Roman" panose="02020603050405020304" pitchFamily="18" charset="0"/>
                <a:ea typeface="Times New Roman" panose="02020603050405020304" pitchFamily="18" charset="0"/>
              </a:rPr>
              <a:t>Mvh</a:t>
            </a:r>
            <a:r>
              <a:rPr lang="nb-NO" sz="2400" b="1" i="1" dirty="0">
                <a:effectLst/>
                <a:latin typeface="Times New Roman" panose="02020603050405020304" pitchFamily="18" charset="0"/>
                <a:ea typeface="Times New Roman" panose="02020603050405020304" pitchFamily="18" charset="0"/>
              </a:rPr>
              <a:t> Kristin Elvelund</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046683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462885F-691D-4914-A15F-7C92572727E8}"/>
              </a:ext>
            </a:extLst>
          </p:cNvPr>
          <p:cNvSpPr txBox="1"/>
          <p:nvPr/>
        </p:nvSpPr>
        <p:spPr>
          <a:xfrm>
            <a:off x="899592" y="404664"/>
            <a:ext cx="8064896" cy="5093702"/>
          </a:xfrm>
          <a:prstGeom prst="rect">
            <a:avLst/>
          </a:prstGeom>
          <a:noFill/>
        </p:spPr>
        <p:txBody>
          <a:bodyPr wrap="square">
            <a:spAutoFit/>
          </a:bodyPr>
          <a:lstStyle/>
          <a:p>
            <a:r>
              <a:rPr lang="nb-NO" sz="2800" b="1" dirty="0">
                <a:effectLst/>
                <a:latin typeface="Times New Roman" panose="02020603050405020304" pitchFamily="18" charset="0"/>
                <a:ea typeface="Times New Roman" panose="02020603050405020304" pitchFamily="18" charset="0"/>
              </a:rPr>
              <a:t>Årsberetning fra Pensjonisttillitsvalgt 2022</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Som pensjonisttillitsvalgt deltok jeg på Mellomårskonferansen </a:t>
            </a:r>
            <a:r>
              <a:rPr lang="nb-NO" sz="2400" dirty="0">
                <a:effectLst/>
                <a:latin typeface="Tahoma" panose="020B0604030504040204" pitchFamily="34" charset="0"/>
                <a:ea typeface="Times New Roman" panose="02020603050405020304" pitchFamily="18" charset="0"/>
              </a:rPr>
              <a:t>﻿</a:t>
            </a:r>
            <a:r>
              <a:rPr lang="nb-NO" sz="2400" dirty="0">
                <a:effectLst/>
                <a:latin typeface="Times New Roman" panose="02020603050405020304" pitchFamily="18" charset="0"/>
                <a:ea typeface="Times New Roman" panose="02020603050405020304" pitchFamily="18" charset="0"/>
              </a:rPr>
              <a:t>i Bodø i april, Styrekurs i mai i Bodø og Storsamlingen i Bodø i september. </a:t>
            </a:r>
            <a:endParaRPr lang="nb-NO" sz="2000" dirty="0">
              <a:effectLst/>
              <a:latin typeface="Times New Roman" panose="02020603050405020304" pitchFamily="18" charset="0"/>
              <a:ea typeface="Times New Roman" panose="02020603050405020304" pitchFamily="18" charset="0"/>
            </a:endParaRPr>
          </a:p>
          <a:p>
            <a:r>
              <a:rPr lang="nb-NO" sz="11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Jeg var med å arrangere markeringen av 1. mai, som </a:t>
            </a:r>
            <a:r>
              <a:rPr lang="nb-NO" sz="2400" dirty="0" err="1">
                <a:effectLst/>
                <a:latin typeface="Times New Roman" panose="02020603050405020304" pitchFamily="18" charset="0"/>
                <a:ea typeface="Times New Roman" panose="02020603050405020304" pitchFamily="18" charset="0"/>
              </a:rPr>
              <a:t>pga</a:t>
            </a:r>
            <a:r>
              <a:rPr lang="nb-NO" sz="2400" dirty="0">
                <a:effectLst/>
                <a:latin typeface="Times New Roman" panose="02020603050405020304" pitchFamily="18" charset="0"/>
                <a:ea typeface="Times New Roman" panose="02020603050405020304" pitchFamily="18" charset="0"/>
              </a:rPr>
              <a:t> dårlig vær ble gjennomført i Våganhallen. Jeg bidro som </a:t>
            </a:r>
            <a:r>
              <a:rPr lang="nb-NO" sz="2400" dirty="0" err="1">
                <a:effectLst/>
                <a:latin typeface="Times New Roman" panose="02020603050405020304" pitchFamily="18" charset="0"/>
                <a:ea typeface="Times New Roman" panose="02020603050405020304" pitchFamily="18" charset="0"/>
              </a:rPr>
              <a:t>konfransier</a:t>
            </a:r>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11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Jeg har hatt kontakt med Gunnar Pedersen, leder for Pensjonistutvalget i Fagforbundet Nordland, for å stifte Svolvær Pensjonistforening. Av ulike grunner lyktes jeg ikke med det i 2022. Men det er et mål å få det gjennomført i 2023. </a:t>
            </a:r>
            <a:endParaRPr lang="nb-NO" sz="2000" dirty="0">
              <a:effectLst/>
              <a:latin typeface="Times New Roman" panose="02020603050405020304" pitchFamily="18" charset="0"/>
              <a:ea typeface="Times New Roman" panose="02020603050405020304" pitchFamily="18" charset="0"/>
            </a:endParaRPr>
          </a:p>
          <a:p>
            <a:r>
              <a:rPr lang="nb-NO" sz="11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Jeg vil takke for tilliten 2022. Audhild Berthinussen, Pensjonisttillitsvalgt</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492101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A52F95B-F931-463D-85BF-A004CFC4E62A}"/>
              </a:ext>
            </a:extLst>
          </p:cNvPr>
          <p:cNvSpPr txBox="1"/>
          <p:nvPr/>
        </p:nvSpPr>
        <p:spPr>
          <a:xfrm>
            <a:off x="899592" y="0"/>
            <a:ext cx="8064896" cy="6355586"/>
          </a:xfrm>
          <a:prstGeom prst="rect">
            <a:avLst/>
          </a:prstGeom>
          <a:noFill/>
        </p:spPr>
        <p:txBody>
          <a:bodyPr wrap="square">
            <a:spAutoFit/>
          </a:bodyPr>
          <a:lstStyle/>
          <a:p>
            <a:r>
              <a:rPr lang="nb-NO" sz="3600" b="1" dirty="0">
                <a:effectLst/>
                <a:latin typeface="Times New Roman" panose="02020603050405020304" pitchFamily="18" charset="0"/>
                <a:ea typeface="Times New Roman" panose="02020603050405020304" pitchFamily="18" charset="0"/>
              </a:rPr>
              <a:t>Fagforbundet i streik</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Fagforbundet Vågan var </a:t>
            </a:r>
            <a:r>
              <a:rPr lang="nb-NO" sz="2400" dirty="0" err="1">
                <a:effectLst/>
                <a:latin typeface="Times New Roman" panose="02020603050405020304" pitchFamily="18" charset="0"/>
                <a:ea typeface="Times New Roman" panose="02020603050405020304" pitchFamily="18" charset="0"/>
              </a:rPr>
              <a:t>forberett</a:t>
            </a:r>
            <a:r>
              <a:rPr lang="nb-NO" sz="2400" dirty="0">
                <a:effectLst/>
                <a:latin typeface="Times New Roman" panose="02020603050405020304" pitchFamily="18" charset="0"/>
                <a:ea typeface="Times New Roman" panose="02020603050405020304" pitchFamily="18" charset="0"/>
              </a:rPr>
              <a:t> til å gå ut i streik, når den beskjeden ville komme. Heldigvis kom partene til enighet før det var vår tur til å ta del i streiken. Resultatet ble ca. 3,8 % lønnsøkning. Et resultat som fort ble oppspist av stor prisstigning på alle områder.</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Streiken i PPL barnehagene fikk et bra resultat for bedre pensjonsordninger som var hovedkravet i den streiken.</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b="1" dirty="0">
                <a:effectLst/>
                <a:latin typeface="Times New Roman" panose="02020603050405020304" pitchFamily="18" charset="0"/>
                <a:ea typeface="Times New Roman" panose="02020603050405020304" pitchFamily="18" charset="0"/>
              </a:rPr>
              <a:t>Tariffavtaler: </a:t>
            </a:r>
            <a:r>
              <a:rPr lang="nb-NO" sz="2400" dirty="0">
                <a:effectLst/>
                <a:latin typeface="Times New Roman" panose="02020603050405020304" pitchFamily="18" charset="0"/>
                <a:ea typeface="Times New Roman" panose="02020603050405020304" pitchFamily="18" charset="0"/>
              </a:rPr>
              <a:t>Vi har ennå en del private arbeidsplasser som vi ikke har tariffavtale med. Spesielt har det vært jobbet opp mot private barnehager det siste året, uten å få en endelig avtale. Problemet her er også pensjon som det er vanskelig å komme til enighet om.</a:t>
            </a:r>
            <a:endParaRPr lang="nb-NO" sz="2000" dirty="0">
              <a:effectLst/>
              <a:latin typeface="Times New Roman" panose="02020603050405020304" pitchFamily="18" charset="0"/>
              <a:ea typeface="Times New Roman" panose="02020603050405020304" pitchFamily="18" charset="0"/>
            </a:endParaRPr>
          </a:p>
          <a:p>
            <a:r>
              <a:rPr lang="nb-NO" sz="1100" dirty="0">
                <a:solidFill>
                  <a:srgbClr val="FF0000"/>
                </a:solidFill>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a:p>
            <a:r>
              <a:rPr lang="nb-NO" sz="2400"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7897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E655FF-B4E0-4CBB-9145-6FBE4656D9E7}"/>
              </a:ext>
            </a:extLst>
          </p:cNvPr>
          <p:cNvSpPr>
            <a:spLocks noGrp="1"/>
          </p:cNvSpPr>
          <p:nvPr>
            <p:ph type="title"/>
          </p:nvPr>
        </p:nvSpPr>
        <p:spPr/>
        <p:txBody>
          <a:bodyPr/>
          <a:lstStyle/>
          <a:p>
            <a:r>
              <a:rPr lang="nb-NO" dirty="0"/>
              <a:t>Forretningsorden</a:t>
            </a:r>
          </a:p>
        </p:txBody>
      </p:sp>
      <p:pic>
        <p:nvPicPr>
          <p:cNvPr id="8" name="Bilde 7">
            <a:extLst>
              <a:ext uri="{FF2B5EF4-FFF2-40B4-BE49-F238E27FC236}">
                <a16:creationId xmlns:a16="http://schemas.microsoft.com/office/drawing/2014/main" id="{044A968D-977C-4146-9447-1D1AFCC225B9}"/>
              </a:ext>
            </a:extLst>
          </p:cNvPr>
          <p:cNvPicPr>
            <a:picLocks noChangeAspect="1"/>
          </p:cNvPicPr>
          <p:nvPr/>
        </p:nvPicPr>
        <p:blipFill>
          <a:blip r:embed="rId2"/>
          <a:stretch>
            <a:fillRect/>
          </a:stretch>
        </p:blipFill>
        <p:spPr>
          <a:xfrm>
            <a:off x="1331976" y="1692402"/>
            <a:ext cx="6480048" cy="3473196"/>
          </a:xfrm>
          <a:prstGeom prst="rect">
            <a:avLst/>
          </a:prstGeom>
        </p:spPr>
      </p:pic>
    </p:spTree>
    <p:extLst>
      <p:ext uri="{BB962C8B-B14F-4D97-AF65-F5344CB8AC3E}">
        <p14:creationId xmlns:p14="http://schemas.microsoft.com/office/powerpoint/2010/main" val="161092381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11C02DBC-E1EA-4C53-841C-BF5DE500A46B}"/>
              </a:ext>
            </a:extLst>
          </p:cNvPr>
          <p:cNvSpPr txBox="1"/>
          <p:nvPr/>
        </p:nvSpPr>
        <p:spPr>
          <a:xfrm>
            <a:off x="1619672" y="1484785"/>
            <a:ext cx="6048672" cy="1846659"/>
          </a:xfrm>
          <a:prstGeom prst="rect">
            <a:avLst/>
          </a:prstGeom>
          <a:noFill/>
        </p:spPr>
        <p:txBody>
          <a:bodyPr wrap="square">
            <a:spAutoFit/>
          </a:bodyPr>
          <a:lstStyle/>
          <a:p>
            <a:r>
              <a:rPr lang="nb-NO" sz="2400" b="1" dirty="0">
                <a:effectLst/>
                <a:latin typeface="Times New Roman" panose="02020603050405020304" pitchFamily="18" charset="0"/>
                <a:ea typeface="Times New Roman" panose="02020603050405020304" pitchFamily="18" charset="0"/>
              </a:rPr>
              <a:t>Styret takker tillitsvalgte, kontaktpersoner og medlemmer for et godt samarbeid i 2022.     </a:t>
            </a:r>
            <a:endParaRPr lang="nb-NO" sz="1800" dirty="0">
              <a:effectLst/>
              <a:latin typeface="Times New Roman" panose="02020603050405020304" pitchFamily="18" charset="0"/>
              <a:ea typeface="Times New Roman" panose="02020603050405020304" pitchFamily="18" charset="0"/>
            </a:endParaRPr>
          </a:p>
          <a:p>
            <a:r>
              <a:rPr lang="nb-NO" sz="2400" b="1" i="1" dirty="0">
                <a:effectLst/>
                <a:latin typeface="Times New Roman" panose="02020603050405020304" pitchFamily="18"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a:p>
            <a:r>
              <a:rPr lang="nb-NO" sz="2400" b="1" i="1" dirty="0">
                <a:effectLst/>
                <a:latin typeface="Times New Roman" panose="02020603050405020304" pitchFamily="18" charset="0"/>
                <a:ea typeface="Times New Roman" panose="02020603050405020304" pitchFamily="18" charset="0"/>
              </a:rPr>
              <a:t>Forslag til vedtak: Årsberetningen godkjennes</a:t>
            </a:r>
            <a:endParaRPr lang="nb-NO" sz="1800" dirty="0">
              <a:effectLst/>
              <a:latin typeface="Times New Roman" panose="02020603050405020304" pitchFamily="18" charset="0"/>
              <a:ea typeface="Times New Roman" panose="02020603050405020304" pitchFamily="18" charset="0"/>
            </a:endParaRPr>
          </a:p>
          <a:p>
            <a:r>
              <a:rPr lang="nb-NO" sz="1800" b="1" dirty="0">
                <a:effectLst/>
                <a:latin typeface="Times New Roman" panose="02020603050405020304" pitchFamily="18"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97159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A850F1E-68A0-4E13-8769-89C80F333475}"/>
              </a:ext>
            </a:extLst>
          </p:cNvPr>
          <p:cNvSpPr txBox="1"/>
          <p:nvPr/>
        </p:nvSpPr>
        <p:spPr>
          <a:xfrm>
            <a:off x="971600" y="260648"/>
            <a:ext cx="7920880" cy="5878532"/>
          </a:xfrm>
          <a:prstGeom prst="rect">
            <a:avLst/>
          </a:prstGeom>
          <a:noFill/>
        </p:spPr>
        <p:txBody>
          <a:bodyPr wrap="square">
            <a:spAutoFit/>
          </a:bodyPr>
          <a:lstStyle/>
          <a:p>
            <a:r>
              <a:rPr lang="nb-NO" b="1" dirty="0">
                <a:effectLst/>
                <a:latin typeface="Times New Roman" panose="02020603050405020304" pitchFamily="18" charset="0"/>
                <a:ea typeface="Times New Roman" panose="02020603050405020304" pitchFamily="18" charset="0"/>
              </a:rPr>
              <a:t>Sak 3. Innkommende saker</a:t>
            </a:r>
            <a:endParaRPr lang="nb-NO" dirty="0">
              <a:effectLst/>
              <a:latin typeface="Times New Roman" panose="02020603050405020304" pitchFamily="18" charset="0"/>
              <a:ea typeface="Times New Roman" panose="02020603050405020304" pitchFamily="18" charset="0"/>
            </a:endParaRPr>
          </a:p>
          <a:p>
            <a:r>
              <a:rPr lang="nb-NO" b="1" dirty="0">
                <a:effectLst/>
                <a:latin typeface="Times New Roman" panose="02020603050405020304" pitchFamily="18" charset="0"/>
                <a:ea typeface="Times New Roman" panose="02020603050405020304" pitchFamily="18" charset="0"/>
              </a:rPr>
              <a:t> </a:t>
            </a:r>
            <a:endParaRPr lang="nb-NO" dirty="0">
              <a:effectLst/>
              <a:latin typeface="Times New Roman" panose="02020603050405020304" pitchFamily="18" charset="0"/>
              <a:ea typeface="Times New Roman" panose="02020603050405020304" pitchFamily="18" charset="0"/>
            </a:endParaRPr>
          </a:p>
          <a:p>
            <a:r>
              <a:rPr lang="nb-NO" b="1" dirty="0">
                <a:effectLst/>
                <a:latin typeface="Times New Roman" panose="02020603050405020304" pitchFamily="18" charset="0"/>
                <a:ea typeface="Times New Roman" panose="02020603050405020304" pitchFamily="18" charset="0"/>
              </a:rPr>
              <a:t>Sak 04. Godtgjørelser </a:t>
            </a:r>
            <a:endParaRPr lang="nb-NO" dirty="0">
              <a:effectLst/>
              <a:latin typeface="Times New Roman" panose="02020603050405020304" pitchFamily="18" charset="0"/>
              <a:ea typeface="Times New Roman" panose="02020603050405020304" pitchFamily="18" charset="0"/>
            </a:endParaRPr>
          </a:p>
          <a:p>
            <a:r>
              <a:rPr lang="nb-NO" sz="2000" b="1" dirty="0">
                <a:effectLst/>
                <a:latin typeface="Times New Roman" panose="02020603050405020304" pitchFamily="18" charset="0"/>
                <a:ea typeface="Times New Roman" panose="02020603050405020304" pitchFamily="18" charset="0"/>
              </a:rPr>
              <a:t>Tidligere vedtatte godtgjørelser:</a:t>
            </a:r>
            <a:endParaRPr lang="nb-NO" sz="2000" dirty="0">
              <a:effectLst/>
              <a:latin typeface="Times New Roman" panose="02020603050405020304" pitchFamily="18" charset="0"/>
              <a:ea typeface="Times New Roman" panose="02020603050405020304" pitchFamily="18" charset="0"/>
            </a:endParaRPr>
          </a:p>
          <a:p>
            <a:r>
              <a:rPr lang="nb-NO" sz="2000" dirty="0">
                <a:effectLst/>
                <a:latin typeface="Times New Roman" panose="02020603050405020304" pitchFamily="18" charset="0"/>
                <a:ea typeface="Times New Roman" panose="02020603050405020304" pitchFamily="18" charset="0"/>
              </a:rPr>
              <a:t>Styremøte kr. 500,- pr. møte. </a:t>
            </a:r>
          </a:p>
          <a:p>
            <a:r>
              <a:rPr lang="nb-NO" sz="2000" dirty="0">
                <a:effectLst/>
                <a:latin typeface="Times New Roman" panose="02020603050405020304" pitchFamily="18" charset="0"/>
                <a:ea typeface="Times New Roman" panose="02020603050405020304" pitchFamily="18" charset="0"/>
              </a:rPr>
              <a:t>Leder og kasserer kr. 25000,- </a:t>
            </a:r>
          </a:p>
          <a:p>
            <a:r>
              <a:rPr lang="nb-NO" sz="2000" dirty="0">
                <a:effectLst/>
                <a:latin typeface="Times New Roman" panose="02020603050405020304" pitchFamily="18" charset="0"/>
                <a:ea typeface="Times New Roman" panose="02020603050405020304" pitchFamily="18" charset="0"/>
              </a:rPr>
              <a:t>Nestleder kr. 15000,-</a:t>
            </a:r>
          </a:p>
          <a:p>
            <a:r>
              <a:rPr lang="nb-NO" sz="2000" dirty="0">
                <a:effectLst/>
                <a:latin typeface="Times New Roman" panose="02020603050405020304" pitchFamily="18" charset="0"/>
                <a:ea typeface="Times New Roman" panose="02020603050405020304" pitchFamily="18" charset="0"/>
              </a:rPr>
              <a:t>Seksjonsledere kr. 7000,- </a:t>
            </a:r>
          </a:p>
          <a:p>
            <a:r>
              <a:rPr lang="nb-NO" sz="2000" dirty="0">
                <a:effectLst/>
                <a:latin typeface="Times New Roman" panose="02020603050405020304" pitchFamily="18" charset="0"/>
                <a:ea typeface="Times New Roman" panose="02020603050405020304" pitchFamily="18" charset="0"/>
              </a:rPr>
              <a:t>Opplæringsansvarlig, styremedlem, pensjonist og ungdomstillitsvalgt kr. 7000,-Vara representanter som deltar i over 50 % av styremøtene kr. 7000,-</a:t>
            </a:r>
          </a:p>
          <a:p>
            <a:r>
              <a:rPr lang="nb-NO" sz="2000" dirty="0">
                <a:effectLst/>
                <a:latin typeface="Times New Roman" panose="02020603050405020304" pitchFamily="18" charset="0"/>
                <a:ea typeface="Times New Roman" panose="02020603050405020304" pitchFamily="18" charset="0"/>
              </a:rPr>
              <a:t>Forhandlingsutvalgets medlemmer kr. 2000,-</a:t>
            </a:r>
          </a:p>
          <a:p>
            <a:r>
              <a:rPr lang="nb-NO" sz="2000" dirty="0">
                <a:effectLst/>
                <a:latin typeface="Times New Roman" panose="02020603050405020304" pitchFamily="18" charset="0"/>
                <a:ea typeface="Times New Roman" panose="02020603050405020304" pitchFamily="18" charset="0"/>
              </a:rPr>
              <a:t>Revisor kr. 2000,-</a:t>
            </a:r>
          </a:p>
          <a:p>
            <a:r>
              <a:rPr lang="nb-NO" sz="2000" dirty="0">
                <a:effectLst/>
                <a:latin typeface="Times New Roman" panose="02020603050405020304" pitchFamily="18" charset="0"/>
                <a:ea typeface="Times New Roman" panose="02020603050405020304" pitchFamily="18" charset="0"/>
              </a:rPr>
              <a:t>Valgkomiteens medlemmer kr. 500,- </a:t>
            </a:r>
          </a:p>
          <a:p>
            <a:r>
              <a:rPr lang="nb-NO" sz="2000" dirty="0">
                <a:effectLst/>
                <a:latin typeface="Times New Roman" panose="02020603050405020304" pitchFamily="18" charset="0"/>
                <a:ea typeface="Times New Roman" panose="02020603050405020304" pitchFamily="18" charset="0"/>
              </a:rPr>
              <a:t>Plasstillitsvalgte 200,- for faste månedlige møter. </a:t>
            </a:r>
          </a:p>
          <a:p>
            <a:r>
              <a:rPr lang="nb-NO" sz="2000" dirty="0">
                <a:effectLst/>
                <a:latin typeface="Times New Roman" panose="02020603050405020304" pitchFamily="18" charset="0"/>
                <a:ea typeface="Times New Roman" panose="02020603050405020304" pitchFamily="18" charset="0"/>
              </a:rPr>
              <a:t> </a:t>
            </a:r>
          </a:p>
          <a:p>
            <a:r>
              <a:rPr lang="nb-NO" sz="2400" b="1" dirty="0">
                <a:effectLst/>
                <a:latin typeface="Times New Roman" panose="02020603050405020304" pitchFamily="18" charset="0"/>
                <a:ea typeface="Times New Roman" panose="02020603050405020304" pitchFamily="18" charset="0"/>
              </a:rPr>
              <a:t>Vedtak:</a:t>
            </a:r>
            <a:endParaRPr lang="nb-NO" sz="2000" dirty="0">
              <a:effectLst/>
              <a:latin typeface="Times New Roman" panose="02020603050405020304" pitchFamily="18" charset="0"/>
              <a:ea typeface="Times New Roman" panose="02020603050405020304" pitchFamily="18" charset="0"/>
            </a:endParaRPr>
          </a:p>
          <a:p>
            <a:r>
              <a:rPr lang="nb-NO" sz="4000" b="1" dirty="0">
                <a:effectLst/>
                <a:latin typeface="Times New Roman" panose="02020603050405020304" pitchFamily="18" charset="0"/>
                <a:ea typeface="Times New Roman" panose="02020603050405020304" pitchFamily="18" charset="0"/>
              </a:rPr>
              <a:t> </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312979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F274201-D394-4B8C-990D-C98E7A34D90D}"/>
              </a:ext>
            </a:extLst>
          </p:cNvPr>
          <p:cNvPicPr>
            <a:picLocks noChangeAspect="1"/>
          </p:cNvPicPr>
          <p:nvPr/>
        </p:nvPicPr>
        <p:blipFill>
          <a:blip r:embed="rId2"/>
          <a:stretch>
            <a:fillRect/>
          </a:stretch>
        </p:blipFill>
        <p:spPr>
          <a:xfrm>
            <a:off x="4355976" y="332656"/>
            <a:ext cx="4989633" cy="6371342"/>
          </a:xfrm>
          <a:prstGeom prst="rect">
            <a:avLst/>
          </a:prstGeom>
        </p:spPr>
      </p:pic>
      <p:sp>
        <p:nvSpPr>
          <p:cNvPr id="6" name="TekstSylinder 5">
            <a:extLst>
              <a:ext uri="{FF2B5EF4-FFF2-40B4-BE49-F238E27FC236}">
                <a16:creationId xmlns:a16="http://schemas.microsoft.com/office/drawing/2014/main" id="{10DF00E5-9573-4FAC-8883-B4BDC193D53C}"/>
              </a:ext>
            </a:extLst>
          </p:cNvPr>
          <p:cNvSpPr txBox="1"/>
          <p:nvPr/>
        </p:nvSpPr>
        <p:spPr>
          <a:xfrm>
            <a:off x="971600" y="476672"/>
            <a:ext cx="3168352" cy="369332"/>
          </a:xfrm>
          <a:prstGeom prst="rect">
            <a:avLst/>
          </a:prstGeom>
          <a:noFill/>
        </p:spPr>
        <p:txBody>
          <a:bodyPr wrap="square" rtlCol="0">
            <a:spAutoFit/>
          </a:bodyPr>
          <a:lstStyle/>
          <a:p>
            <a:r>
              <a:rPr lang="nb-NO" sz="1800" b="1" dirty="0">
                <a:effectLst/>
                <a:latin typeface="Arial" panose="020B0604020202020204" pitchFamily="34" charset="0"/>
                <a:ea typeface="Times New Roman" panose="02020603050405020304" pitchFamily="18" charset="0"/>
              </a:rPr>
              <a:t>Regnskap pr. 31.12.22</a:t>
            </a:r>
            <a:endParaRPr lang="nb-NO" dirty="0"/>
          </a:p>
        </p:txBody>
      </p:sp>
    </p:spTree>
    <p:extLst>
      <p:ext uri="{BB962C8B-B14F-4D97-AF65-F5344CB8AC3E}">
        <p14:creationId xmlns:p14="http://schemas.microsoft.com/office/powerpoint/2010/main" val="297566291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2CD68991-9891-4EFD-B604-F9ECA38BEBAF}"/>
              </a:ext>
            </a:extLst>
          </p:cNvPr>
          <p:cNvGraphicFramePr>
            <a:graphicFrameLocks noChangeAspect="1"/>
          </p:cNvGraphicFramePr>
          <p:nvPr>
            <p:extLst>
              <p:ext uri="{D42A27DB-BD31-4B8C-83A1-F6EECF244321}">
                <p14:modId xmlns:p14="http://schemas.microsoft.com/office/powerpoint/2010/main" val="3769307030"/>
              </p:ext>
            </p:extLst>
          </p:nvPr>
        </p:nvGraphicFramePr>
        <p:xfrm>
          <a:off x="3131840" y="367829"/>
          <a:ext cx="5390530" cy="6122341"/>
        </p:xfrm>
        <a:graphic>
          <a:graphicData uri="http://schemas.openxmlformats.org/presentationml/2006/ole">
            <mc:AlternateContent xmlns:mc="http://schemas.openxmlformats.org/markup-compatibility/2006">
              <mc:Choice xmlns:v="urn:schemas-microsoft-com:vml" Requires="v">
                <p:oleObj spid="_x0000_s5136" name="Document" r:id="rId3" imgW="6481122" imgH="7361007" progId="Word.Document.12">
                  <p:embed/>
                </p:oleObj>
              </mc:Choice>
              <mc:Fallback>
                <p:oleObj name="Document" r:id="rId3" imgW="6481122" imgH="7361007" progId="Word.Document.12">
                  <p:embed/>
                  <p:pic>
                    <p:nvPicPr>
                      <p:cNvPr id="0" name=""/>
                      <p:cNvPicPr/>
                      <p:nvPr/>
                    </p:nvPicPr>
                    <p:blipFill>
                      <a:blip r:embed="rId4"/>
                      <a:stretch>
                        <a:fillRect/>
                      </a:stretch>
                    </p:blipFill>
                    <p:spPr>
                      <a:xfrm>
                        <a:off x="3131840" y="367829"/>
                        <a:ext cx="5390530" cy="6122341"/>
                      </a:xfrm>
                      <a:prstGeom prst="rect">
                        <a:avLst/>
                      </a:prstGeom>
                    </p:spPr>
                  </p:pic>
                </p:oleObj>
              </mc:Fallback>
            </mc:AlternateContent>
          </a:graphicData>
        </a:graphic>
      </p:graphicFrame>
      <p:sp>
        <p:nvSpPr>
          <p:cNvPr id="6" name="TekstSylinder 5">
            <a:extLst>
              <a:ext uri="{FF2B5EF4-FFF2-40B4-BE49-F238E27FC236}">
                <a16:creationId xmlns:a16="http://schemas.microsoft.com/office/drawing/2014/main" id="{A4F22E2C-D4E1-4DC4-AA44-3F1B7BFDF75E}"/>
              </a:ext>
            </a:extLst>
          </p:cNvPr>
          <p:cNvSpPr txBox="1"/>
          <p:nvPr/>
        </p:nvSpPr>
        <p:spPr>
          <a:xfrm>
            <a:off x="827584" y="908720"/>
            <a:ext cx="3024336" cy="461665"/>
          </a:xfrm>
          <a:prstGeom prst="rect">
            <a:avLst/>
          </a:prstGeom>
          <a:noFill/>
        </p:spPr>
        <p:txBody>
          <a:bodyPr wrap="square" rtlCol="0">
            <a:spAutoFit/>
          </a:bodyPr>
          <a:lstStyle/>
          <a:p>
            <a:r>
              <a:rPr lang="nb-NO" dirty="0"/>
              <a:t>Balanse 31.12. 2022</a:t>
            </a:r>
          </a:p>
        </p:txBody>
      </p:sp>
    </p:spTree>
    <p:extLst>
      <p:ext uri="{BB962C8B-B14F-4D97-AF65-F5344CB8AC3E}">
        <p14:creationId xmlns:p14="http://schemas.microsoft.com/office/powerpoint/2010/main" val="103174796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827584" y="188640"/>
            <a:ext cx="6481526" cy="352331"/>
          </a:xfrm>
          <a:prstGeom prst="rect">
            <a:avLst/>
          </a:prstGeom>
        </p:spPr>
      </p:pic>
      <p:sp>
        <p:nvSpPr>
          <p:cNvPr id="6" name="TekstSylinder 5">
            <a:extLst>
              <a:ext uri="{FF2B5EF4-FFF2-40B4-BE49-F238E27FC236}">
                <a16:creationId xmlns:a16="http://schemas.microsoft.com/office/drawing/2014/main" id="{FFAB4856-8BDB-4105-A417-394D6D1D65A8}"/>
              </a:ext>
            </a:extLst>
          </p:cNvPr>
          <p:cNvSpPr txBox="1"/>
          <p:nvPr/>
        </p:nvSpPr>
        <p:spPr>
          <a:xfrm>
            <a:off x="683568" y="478587"/>
            <a:ext cx="7992888" cy="5632311"/>
          </a:xfrm>
          <a:prstGeom prst="rect">
            <a:avLst/>
          </a:prstGeom>
          <a:noFill/>
        </p:spPr>
        <p:txBody>
          <a:bodyPr wrap="square">
            <a:spAutoFit/>
          </a:bodyPr>
          <a:lstStyle/>
          <a:p>
            <a:r>
              <a:rPr lang="nb-NO" sz="1800" b="1" dirty="0">
                <a:solidFill>
                  <a:srgbClr val="000000"/>
                </a:solidFill>
                <a:effectLst/>
                <a:latin typeface="Times New Roman" panose="02020603050405020304" pitchFamily="18" charset="0"/>
                <a:ea typeface="Times New Roman" panose="02020603050405020304" pitchFamily="18" charset="0"/>
              </a:rPr>
              <a:t>TIL ÅRSMØTET I FAGFORBUNDET VÅGAN</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REVISJONSBERETNING FOR 01.01.2022-31.12.2022</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Undertegnede revisor har revidert foreningens regnskap for 2022 i samsvar med foreningens vedtekter og gitte retningslinjer.</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Revisjon er foretatt ved regnskapsavslutningen pr. 31.12.2022 - og har ikke gitt grunn til revisjonsanmerkninger.</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Utbetalinger støtter seg på godkjente bilag, og utbetalinger utenom de ordinære har bakgrunn i fullmakter og vedtak.</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Regnskapet for 2022 viser et overskudd på kr. 97.188.- som øker foreningens samlede egenkapital til kr. 698.295.-</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Revisor mener at det fremlagte regnskap er tilstrekkelig spesifisert til at det sammen med styrets beretning gir et riktig uttrykk for foreningens økonomiske aktivitet i 2022, og den økonomiske stilling pr. 31.12.2022.</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Revisor kjenner ikke til at foreningen har andre aktiva eller forpliktelser enn de som fremgår av balansen.</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Revisor innstiller at det fremlagte regnskap for 2022 - godkjennes.</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Svolvær, 16.01.2022</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___________________</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Roger Knutzen 					Sidsel Myrvang</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Times New Roman" panose="02020603050405020304" pitchFamily="18" charset="0"/>
                <a:ea typeface="Times New Roman" panose="02020603050405020304" pitchFamily="18" charset="0"/>
              </a:rPr>
              <a:t>Revisor 						Revisor</a:t>
            </a:r>
            <a:endParaRPr lang="nb-NO"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612733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9029CCDF-A7F9-40E8-B15A-8968609C4046}"/>
              </a:ext>
            </a:extLst>
          </p:cNvPr>
          <p:cNvGraphicFramePr>
            <a:graphicFrameLocks noChangeAspect="1"/>
          </p:cNvGraphicFramePr>
          <p:nvPr>
            <p:extLst>
              <p:ext uri="{D42A27DB-BD31-4B8C-83A1-F6EECF244321}">
                <p14:modId xmlns:p14="http://schemas.microsoft.com/office/powerpoint/2010/main" val="1770083870"/>
              </p:ext>
            </p:extLst>
          </p:nvPr>
        </p:nvGraphicFramePr>
        <p:xfrm>
          <a:off x="1907704" y="259049"/>
          <a:ext cx="5040560" cy="5998992"/>
        </p:xfrm>
        <a:graphic>
          <a:graphicData uri="http://schemas.openxmlformats.org/presentationml/2006/ole">
            <mc:AlternateContent xmlns:mc="http://schemas.openxmlformats.org/markup-compatibility/2006">
              <mc:Choice xmlns:v="urn:schemas-microsoft-com:vml" Requires="v">
                <p:oleObj spid="_x0000_s7185" name="Document" r:id="rId3" imgW="6481122" imgH="7715325" progId="Word.Document.12">
                  <p:embed/>
                </p:oleObj>
              </mc:Choice>
              <mc:Fallback>
                <p:oleObj name="Document" r:id="rId3" imgW="6481122" imgH="7715325" progId="Word.Document.12">
                  <p:embed/>
                  <p:pic>
                    <p:nvPicPr>
                      <p:cNvPr id="0" name=""/>
                      <p:cNvPicPr/>
                      <p:nvPr/>
                    </p:nvPicPr>
                    <p:blipFill>
                      <a:blip r:embed="rId4"/>
                      <a:stretch>
                        <a:fillRect/>
                      </a:stretch>
                    </p:blipFill>
                    <p:spPr>
                      <a:xfrm>
                        <a:off x="1907704" y="259049"/>
                        <a:ext cx="5040560" cy="5998992"/>
                      </a:xfrm>
                      <a:prstGeom prst="rect">
                        <a:avLst/>
                      </a:prstGeom>
                    </p:spPr>
                  </p:pic>
                </p:oleObj>
              </mc:Fallback>
            </mc:AlternateContent>
          </a:graphicData>
        </a:graphic>
      </p:graphicFrame>
    </p:spTree>
    <p:extLst>
      <p:ext uri="{BB962C8B-B14F-4D97-AF65-F5344CB8AC3E}">
        <p14:creationId xmlns:p14="http://schemas.microsoft.com/office/powerpoint/2010/main" val="107540055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C174CFE-7C4F-49CC-B7A9-C5C2C1D3F41A}"/>
              </a:ext>
            </a:extLst>
          </p:cNvPr>
          <p:cNvSpPr txBox="1"/>
          <p:nvPr/>
        </p:nvSpPr>
        <p:spPr>
          <a:xfrm>
            <a:off x="1115616" y="836712"/>
            <a:ext cx="7560840" cy="4031873"/>
          </a:xfrm>
          <a:prstGeom prst="rect">
            <a:avLst/>
          </a:prstGeom>
          <a:noFill/>
        </p:spPr>
        <p:txBody>
          <a:bodyPr wrap="square">
            <a:spAutoFit/>
          </a:bodyPr>
          <a:lstStyle/>
          <a:p>
            <a:pPr>
              <a:tabLst>
                <a:tab pos="678180" algn="l"/>
              </a:tabLst>
            </a:pPr>
            <a:r>
              <a:rPr lang="nb-NO" sz="4000" b="1" dirty="0">
                <a:effectLst/>
                <a:latin typeface="Calibri" panose="020F0502020204030204" pitchFamily="34" charset="0"/>
                <a:ea typeface="Times New Roman" panose="02020603050405020304" pitchFamily="18" charset="0"/>
                <a:cs typeface="Times New Roman" panose="02020603050405020304" pitchFamily="18" charset="0"/>
              </a:rPr>
              <a:t>Sak. 6 Handlingsplan for 2023</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b="1" dirty="0">
                <a:effectLst/>
                <a:latin typeface="Calibri" panose="020F0502020204030204" pitchFamily="34" charset="0"/>
                <a:ea typeface="Times New Roman" panose="02020603050405020304" pitchFamily="18" charset="0"/>
                <a:cs typeface="Times New Roman" panose="02020603050405020304" pitchFamily="18" charset="0"/>
              </a:rPr>
              <a:t>Jobben vår er at du skal være trygg på jobben din!</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Landet har åpnet opp igjen etter mye koronasmitte, som det også er fortsatt. Men tiden har vist at det igjen går å </a:t>
            </a:r>
            <a:r>
              <a:rPr lang="nb-NO" sz="2400" dirty="0" err="1">
                <a:effectLst/>
                <a:latin typeface="Calibri" panose="020F0502020204030204" pitchFamily="34" charset="0"/>
                <a:ea typeface="Times New Roman" panose="02020603050405020304" pitchFamily="18" charset="0"/>
                <a:cs typeface="Times New Roman" panose="02020603050405020304" pitchFamily="18" charset="0"/>
              </a:rPr>
              <a:t>arangere</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større møter osv. 2022 gikk rimelig greit og vi føler at aktiviteten ble tatt opp igjen. Vi klarte også en god del arbeidsplassbesøk, som vi ønsker å fortsette med nå i 2023.</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Vi oppfordrer våre medlemmer til å bli medlem på vår </a:t>
            </a:r>
            <a:r>
              <a:rPr lang="nb-NO" sz="2400" dirty="0" err="1">
                <a:effectLst/>
                <a:latin typeface="Calibri" panose="020F0502020204030204" pitchFamily="34" charset="0"/>
                <a:ea typeface="Times New Roman" panose="02020603050405020304" pitchFamily="18" charset="0"/>
                <a:cs typeface="Times New Roman" panose="02020603050405020304" pitchFamily="18" charset="0"/>
              </a:rPr>
              <a:t>facebookside</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«Fagforbundet Vågan </a:t>
            </a:r>
            <a:r>
              <a:rPr lang="nb-NO" sz="2400" dirty="0" err="1">
                <a:effectLst/>
                <a:latin typeface="Calibri" panose="020F0502020204030204" pitchFamily="34" charset="0"/>
                <a:ea typeface="Times New Roman" panose="02020603050405020304" pitchFamily="18" charset="0"/>
                <a:cs typeface="Times New Roman" panose="02020603050405020304" pitchFamily="18" charset="0"/>
              </a:rPr>
              <a:t>avd</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302» og besøke vår hjemmeside under </a:t>
            </a:r>
            <a:r>
              <a:rPr lang="nb-NO" sz="2400" u="none" strike="noStrike"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www.fagforbundet.no</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752734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6DB3220-056C-4FF9-A920-8FE03D179ED4}"/>
              </a:ext>
            </a:extLst>
          </p:cNvPr>
          <p:cNvSpPr txBox="1"/>
          <p:nvPr/>
        </p:nvSpPr>
        <p:spPr>
          <a:xfrm>
            <a:off x="1619672" y="260648"/>
            <a:ext cx="7056784" cy="3416320"/>
          </a:xfrm>
          <a:prstGeom prst="rect">
            <a:avLst/>
          </a:prstGeom>
          <a:noFill/>
        </p:spPr>
        <p:txBody>
          <a:bodyPr wrap="square">
            <a:spAutoFit/>
          </a:bodyPr>
          <a:lstStyle/>
          <a:p>
            <a:pPr>
              <a:tabLst>
                <a:tab pos="678180" algn="l"/>
              </a:tabLst>
            </a:pPr>
            <a:r>
              <a:rPr lang="nb-NO" sz="2400" b="1" dirty="0">
                <a:effectLst/>
                <a:latin typeface="Calibri" panose="020F0502020204030204" pitchFamily="34" charset="0"/>
                <a:ea typeface="Times New Roman" panose="02020603050405020304" pitchFamily="18" charset="0"/>
                <a:cs typeface="Times New Roman" panose="02020603050405020304" pitchFamily="18" charset="0"/>
              </a:rPr>
              <a:t>Strategiske valg og prioriteringer for 2023</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Tariff 2023 som i år er et mellomoppgjør.</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Arbeidsliv, tariff og pensjon</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Offentlige tjenester i egenregi</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Tariffmakt, organisering og organisasjonsbygging</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Ideologisk skolering</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Fag-, kompetanse- og yrkesutvikling</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Valgkamp og faglig-politisk påvirkning</a:t>
            </a:r>
            <a:endParaRPr lang="nb-NO" sz="2000" dirty="0">
              <a:effectLst/>
              <a:latin typeface="Times New Roman" panose="02020603050405020304" pitchFamily="18" charset="0"/>
              <a:ea typeface="Times New Roman" panose="02020603050405020304" pitchFamily="18" charset="0"/>
            </a:endParaRPr>
          </a:p>
          <a:p>
            <a:pPr>
              <a:tabLst>
                <a:tab pos="678180" algn="l"/>
              </a:tabLs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Arbeidsplassbesøk</a:t>
            </a:r>
            <a:endParaRPr lang="nb-N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773416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502C72A-CB24-4855-91A0-8521ADB6E95E}"/>
              </a:ext>
            </a:extLst>
          </p:cNvPr>
          <p:cNvPicPr>
            <a:picLocks noChangeAspect="1"/>
          </p:cNvPicPr>
          <p:nvPr/>
        </p:nvPicPr>
        <p:blipFill>
          <a:blip r:embed="rId2"/>
          <a:stretch>
            <a:fillRect/>
          </a:stretch>
        </p:blipFill>
        <p:spPr>
          <a:xfrm>
            <a:off x="899592" y="188640"/>
            <a:ext cx="7992888" cy="6315792"/>
          </a:xfrm>
          <a:prstGeom prst="rect">
            <a:avLst/>
          </a:prstGeom>
        </p:spPr>
      </p:pic>
    </p:spTree>
    <p:extLst>
      <p:ext uri="{BB962C8B-B14F-4D97-AF65-F5344CB8AC3E}">
        <p14:creationId xmlns:p14="http://schemas.microsoft.com/office/powerpoint/2010/main" val="391440658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55E429B-B817-48BE-9457-7D911B7AA820}"/>
              </a:ext>
            </a:extLst>
          </p:cNvPr>
          <p:cNvPicPr>
            <a:picLocks noChangeAspect="1"/>
          </p:cNvPicPr>
          <p:nvPr/>
        </p:nvPicPr>
        <p:blipFill>
          <a:blip r:embed="rId2"/>
          <a:stretch>
            <a:fillRect/>
          </a:stretch>
        </p:blipFill>
        <p:spPr>
          <a:xfrm>
            <a:off x="871917" y="620688"/>
            <a:ext cx="7848661" cy="5040560"/>
          </a:xfrm>
          <a:prstGeom prst="rect">
            <a:avLst/>
          </a:prstGeom>
        </p:spPr>
      </p:pic>
    </p:spTree>
    <p:extLst>
      <p:ext uri="{BB962C8B-B14F-4D97-AF65-F5344CB8AC3E}">
        <p14:creationId xmlns:p14="http://schemas.microsoft.com/office/powerpoint/2010/main" val="4061722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482362A-14C2-44CD-B0DC-3D294F7715BE}"/>
              </a:ext>
            </a:extLst>
          </p:cNvPr>
          <p:cNvPicPr>
            <a:picLocks noChangeAspect="1"/>
          </p:cNvPicPr>
          <p:nvPr/>
        </p:nvPicPr>
        <p:blipFill>
          <a:blip r:embed="rId3"/>
          <a:stretch>
            <a:fillRect/>
          </a:stretch>
        </p:blipFill>
        <p:spPr>
          <a:xfrm>
            <a:off x="936478" y="692696"/>
            <a:ext cx="7697994" cy="4726648"/>
          </a:xfrm>
          <a:prstGeom prst="rect">
            <a:avLst/>
          </a:prstGeom>
        </p:spPr>
      </p:pic>
    </p:spTree>
    <p:extLst>
      <p:ext uri="{BB962C8B-B14F-4D97-AF65-F5344CB8AC3E}">
        <p14:creationId xmlns:p14="http://schemas.microsoft.com/office/powerpoint/2010/main" val="316009006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37C6245-E545-459E-AAF4-043751E482B4}"/>
              </a:ext>
            </a:extLst>
          </p:cNvPr>
          <p:cNvPicPr>
            <a:picLocks noChangeAspect="1"/>
          </p:cNvPicPr>
          <p:nvPr/>
        </p:nvPicPr>
        <p:blipFill>
          <a:blip r:embed="rId2"/>
          <a:stretch>
            <a:fillRect/>
          </a:stretch>
        </p:blipFill>
        <p:spPr>
          <a:xfrm>
            <a:off x="788984" y="359831"/>
            <a:ext cx="7936420" cy="5589449"/>
          </a:xfrm>
          <a:prstGeom prst="rect">
            <a:avLst/>
          </a:prstGeom>
        </p:spPr>
      </p:pic>
    </p:spTree>
    <p:extLst>
      <p:ext uri="{BB962C8B-B14F-4D97-AF65-F5344CB8AC3E}">
        <p14:creationId xmlns:p14="http://schemas.microsoft.com/office/powerpoint/2010/main" val="36275662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B8D2C21-4DC4-47B5-A1B8-9868E010BDAB}"/>
              </a:ext>
            </a:extLst>
          </p:cNvPr>
          <p:cNvPicPr>
            <a:picLocks noChangeAspect="1"/>
          </p:cNvPicPr>
          <p:nvPr/>
        </p:nvPicPr>
        <p:blipFill>
          <a:blip r:embed="rId3"/>
          <a:stretch>
            <a:fillRect/>
          </a:stretch>
        </p:blipFill>
        <p:spPr>
          <a:xfrm>
            <a:off x="971600" y="476672"/>
            <a:ext cx="7772331" cy="3509501"/>
          </a:xfrm>
          <a:prstGeom prst="rect">
            <a:avLst/>
          </a:prstGeom>
        </p:spPr>
      </p:pic>
    </p:spTree>
    <p:extLst>
      <p:ext uri="{BB962C8B-B14F-4D97-AF65-F5344CB8AC3E}">
        <p14:creationId xmlns:p14="http://schemas.microsoft.com/office/powerpoint/2010/main" val="407483128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5AE34E8-1EBC-4794-8C32-6EB52E639A84}"/>
              </a:ext>
            </a:extLst>
          </p:cNvPr>
          <p:cNvSpPr txBox="1"/>
          <p:nvPr/>
        </p:nvSpPr>
        <p:spPr>
          <a:xfrm>
            <a:off x="1547664" y="836712"/>
            <a:ext cx="6624736" cy="1200329"/>
          </a:xfrm>
          <a:prstGeom prst="rect">
            <a:avLst/>
          </a:prstGeom>
          <a:noFill/>
        </p:spPr>
        <p:txBody>
          <a:bodyPr wrap="square" rtlCol="0">
            <a:spAutoFit/>
          </a:bodyPr>
          <a:lstStyle/>
          <a:p>
            <a:r>
              <a:rPr lang="nb-NO" dirty="0"/>
              <a:t>Da skal vi ta en liten pause og få et kulturelt innslag. </a:t>
            </a:r>
          </a:p>
          <a:p>
            <a:endParaRPr lang="nb-NO" dirty="0"/>
          </a:p>
          <a:p>
            <a:r>
              <a:rPr lang="nb-NO" dirty="0"/>
              <a:t>Brita Skare Malvik og Øyvind Gjerløw</a:t>
            </a:r>
          </a:p>
        </p:txBody>
      </p:sp>
    </p:spTree>
    <p:extLst>
      <p:ext uri="{BB962C8B-B14F-4D97-AF65-F5344CB8AC3E}">
        <p14:creationId xmlns:p14="http://schemas.microsoft.com/office/powerpoint/2010/main" val="20898922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0012D695-5165-4164-817A-E50F54FF6E53}"/>
              </a:ext>
            </a:extLst>
          </p:cNvPr>
          <p:cNvGraphicFramePr>
            <a:graphicFrameLocks noGrp="1"/>
          </p:cNvGraphicFramePr>
          <p:nvPr>
            <p:extLst>
              <p:ext uri="{D42A27DB-BD31-4B8C-83A1-F6EECF244321}">
                <p14:modId xmlns:p14="http://schemas.microsoft.com/office/powerpoint/2010/main" val="4240180194"/>
              </p:ext>
            </p:extLst>
          </p:nvPr>
        </p:nvGraphicFramePr>
        <p:xfrm>
          <a:off x="2123728" y="404664"/>
          <a:ext cx="5760640" cy="5400607"/>
        </p:xfrm>
        <a:graphic>
          <a:graphicData uri="http://schemas.openxmlformats.org/drawingml/2006/table">
            <a:tbl>
              <a:tblPr firstRow="1" firstCol="1" bandRow="1"/>
              <a:tblGrid>
                <a:gridCol w="851158">
                  <a:extLst>
                    <a:ext uri="{9D8B030D-6E8A-4147-A177-3AD203B41FA5}">
                      <a16:colId xmlns:a16="http://schemas.microsoft.com/office/drawing/2014/main" val="4362812"/>
                    </a:ext>
                  </a:extLst>
                </a:gridCol>
                <a:gridCol w="1384551">
                  <a:extLst>
                    <a:ext uri="{9D8B030D-6E8A-4147-A177-3AD203B41FA5}">
                      <a16:colId xmlns:a16="http://schemas.microsoft.com/office/drawing/2014/main" val="2540946301"/>
                    </a:ext>
                  </a:extLst>
                </a:gridCol>
                <a:gridCol w="769447">
                  <a:extLst>
                    <a:ext uri="{9D8B030D-6E8A-4147-A177-3AD203B41FA5}">
                      <a16:colId xmlns:a16="http://schemas.microsoft.com/office/drawing/2014/main" val="1618058558"/>
                    </a:ext>
                  </a:extLst>
                </a:gridCol>
                <a:gridCol w="1395900">
                  <a:extLst>
                    <a:ext uri="{9D8B030D-6E8A-4147-A177-3AD203B41FA5}">
                      <a16:colId xmlns:a16="http://schemas.microsoft.com/office/drawing/2014/main" val="1260077449"/>
                    </a:ext>
                  </a:extLst>
                </a:gridCol>
                <a:gridCol w="590137">
                  <a:extLst>
                    <a:ext uri="{9D8B030D-6E8A-4147-A177-3AD203B41FA5}">
                      <a16:colId xmlns:a16="http://schemas.microsoft.com/office/drawing/2014/main" val="2072241718"/>
                    </a:ext>
                  </a:extLst>
                </a:gridCol>
                <a:gridCol w="769447">
                  <a:extLst>
                    <a:ext uri="{9D8B030D-6E8A-4147-A177-3AD203B41FA5}">
                      <a16:colId xmlns:a16="http://schemas.microsoft.com/office/drawing/2014/main" val="4266181666"/>
                    </a:ext>
                  </a:extLst>
                </a:gridCol>
              </a:tblGrid>
              <a:tr h="324847">
                <a:tc>
                  <a:txBody>
                    <a:bodyPr/>
                    <a:lstStyle/>
                    <a:p>
                      <a:r>
                        <a:rPr lang="nb-NO"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Sak 7</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b="1">
                          <a:solidFill>
                            <a:srgbClr val="000000"/>
                          </a:solidFill>
                          <a:effectLst/>
                          <a:latin typeface="Calibri" panose="020F0502020204030204" pitchFamily="34" charset="0"/>
                          <a:ea typeface="Times New Roman" panose="02020603050405020304" pitchFamily="18" charset="0"/>
                        </a:rPr>
                        <a:t>NY/gjenvalg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b="1">
                          <a:solidFill>
                            <a:srgbClr val="000000"/>
                          </a:solidFill>
                          <a:effectLst/>
                          <a:latin typeface="Calibri" panose="020F0502020204030204" pitchFamily="34" charset="0"/>
                          <a:ea typeface="Times New Roman" panose="02020603050405020304" pitchFamily="18" charset="0"/>
                        </a:rPr>
                        <a:t>FORSLAG FRA VALGKOMITEEN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b="1">
                          <a:solidFill>
                            <a:srgbClr val="000000"/>
                          </a:solidFill>
                          <a:effectLst/>
                          <a:latin typeface="Calibri" panose="020F0502020204030204" pitchFamily="34" charset="0"/>
                          <a:ea typeface="Times New Roman" panose="02020603050405020304" pitchFamily="18" charset="0"/>
                        </a:rPr>
                        <a:t>Valgt for: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b="1">
                          <a:solidFill>
                            <a:srgbClr val="000000"/>
                          </a:solidFill>
                          <a:effectLst/>
                          <a:latin typeface="Calibri" panose="020F0502020204030204" pitchFamily="34" charset="0"/>
                          <a:ea typeface="Times New Roman" panose="02020603050405020304" pitchFamily="18" charset="0"/>
                        </a:rPr>
                        <a:t>NY/gjenvalg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106358"/>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Leder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Lasse Nordby</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96809"/>
                  </a:ext>
                </a:extLst>
              </a:tr>
              <a:tr h="169192">
                <a:tc>
                  <a:txBody>
                    <a:bodyPr/>
                    <a:lstStyle/>
                    <a:p>
                      <a:r>
                        <a:rPr lang="nb-NO" sz="700">
                          <a:effectLst/>
                          <a:latin typeface="Calibri" panose="020F0502020204030204" pitchFamily="34" charset="0"/>
                          <a:ea typeface="Times New Roman" panose="02020603050405020304" pitchFamily="18" charset="0"/>
                        </a:rPr>
                        <a:t>Nestleder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Reidun Elise B. Hansen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Reidun Elise B. Hansen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766388"/>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Kasserer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Marita Haugen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541935"/>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Leder SHS</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Faith Westeng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160404"/>
                  </a:ext>
                </a:extLst>
              </a:tr>
              <a:tr h="169192">
                <a:tc>
                  <a:txBody>
                    <a:bodyPr/>
                    <a:lstStyle/>
                    <a:p>
                      <a:r>
                        <a:rPr lang="nb-NO" sz="700">
                          <a:effectLst/>
                          <a:latin typeface="Calibri" panose="020F0502020204030204" pitchFamily="34" charset="0"/>
                          <a:ea typeface="Times New Roman" panose="02020603050405020304" pitchFamily="18" charset="0"/>
                        </a:rPr>
                        <a:t>Leder SKKO</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Tove Aga</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Tove Aga</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456204"/>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Leder SST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Renè Skjønnås</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91524"/>
                  </a:ext>
                </a:extLst>
              </a:tr>
              <a:tr h="169192">
                <a:tc>
                  <a:txBody>
                    <a:bodyPr/>
                    <a:lstStyle/>
                    <a:p>
                      <a:r>
                        <a:rPr lang="nb-NO" sz="700">
                          <a:effectLst/>
                          <a:latin typeface="Calibri" panose="020F0502020204030204" pitchFamily="34" charset="0"/>
                          <a:ea typeface="Times New Roman" panose="02020603050405020304" pitchFamily="18" charset="0"/>
                        </a:rPr>
                        <a:t>Leder SKA</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Joan Krogstad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Joan Krogstad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670965"/>
                  </a:ext>
                </a:extLst>
              </a:tr>
              <a:tr h="169192">
                <a:tc>
                  <a:txBody>
                    <a:bodyPr/>
                    <a:lstStyle/>
                    <a:p>
                      <a:r>
                        <a:rPr lang="nb-NO" sz="700">
                          <a:effectLst/>
                          <a:latin typeface="Calibri" panose="020F0502020204030204" pitchFamily="34" charset="0"/>
                          <a:ea typeface="Times New Roman" panose="02020603050405020304" pitchFamily="18" charset="0"/>
                        </a:rPr>
                        <a:t>Opplæring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Kristin Elvelund</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Kristin Elvelund</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1184609"/>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344029"/>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Ungdoms TV</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Andreas Årre Høynes</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589129"/>
                  </a:ext>
                </a:extLst>
              </a:tr>
              <a:tr h="169192">
                <a:tc>
                  <a:txBody>
                    <a:bodyPr/>
                    <a:lstStyle/>
                    <a:p>
                      <a:r>
                        <a:rPr lang="nb-NO" sz="700">
                          <a:effectLst/>
                          <a:latin typeface="Calibri" panose="020F0502020204030204" pitchFamily="34" charset="0"/>
                          <a:ea typeface="Times New Roman" panose="02020603050405020304" pitchFamily="18" charset="0"/>
                        </a:rPr>
                        <a:t>Pensjonist TV</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Audhild Berthinussen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Audhild Berthinussen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354351"/>
                  </a:ext>
                </a:extLst>
              </a:tr>
              <a:tr h="169192">
                <a:tc>
                  <a:txBody>
                    <a:bodyPr/>
                    <a:lstStyle/>
                    <a:p>
                      <a:r>
                        <a:rPr lang="nb-NO" sz="700">
                          <a:effectLst/>
                          <a:latin typeface="Calibri" panose="020F0502020204030204" pitchFamily="34" charset="0"/>
                          <a:ea typeface="Times New Roman" panose="02020603050405020304" pitchFamily="18" charset="0"/>
                        </a:rPr>
                        <a:t>Styremedlem</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Sture Nilsen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Sture Nilsen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205294"/>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187497"/>
                  </a:ext>
                </a:extLst>
              </a:tr>
              <a:tr h="169192">
                <a:tc>
                  <a:txBody>
                    <a:bodyPr/>
                    <a:lstStyle/>
                    <a:p>
                      <a:r>
                        <a:rPr lang="nb-NO" sz="700">
                          <a:effectLst/>
                          <a:latin typeface="Calibri" panose="020F0502020204030204" pitchFamily="34" charset="0"/>
                          <a:ea typeface="Times New Roman" panose="02020603050405020304" pitchFamily="18" charset="0"/>
                        </a:rPr>
                        <a:t>Vara Styret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Anita Olsen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Truls Bjarttun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999498"/>
                  </a:ext>
                </a:extLst>
              </a:tr>
              <a:tr h="169192">
                <a:tc>
                  <a:txBody>
                    <a:bodyPr/>
                    <a:lstStyle/>
                    <a:p>
                      <a:r>
                        <a:rPr lang="nb-NO" sz="700">
                          <a:effectLst/>
                          <a:latin typeface="Calibri" panose="020F0502020204030204" pitchFamily="34" charset="0"/>
                          <a:ea typeface="Times New Roman" panose="02020603050405020304" pitchFamily="18" charset="0"/>
                        </a:rPr>
                        <a:t>Vara Styret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Truls Bjarttun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Christer Jakobsen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968298"/>
                  </a:ext>
                </a:extLst>
              </a:tr>
              <a:tr h="169192">
                <a:tc>
                  <a:txBody>
                    <a:bodyPr/>
                    <a:lstStyle/>
                    <a:p>
                      <a:r>
                        <a:rPr lang="nb-NO" sz="700">
                          <a:effectLst/>
                          <a:latin typeface="Calibri" panose="020F0502020204030204" pitchFamily="34" charset="0"/>
                          <a:ea typeface="Times New Roman" panose="02020603050405020304" pitchFamily="18" charset="0"/>
                        </a:rPr>
                        <a:t>Vara Styret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Christer Jakobsen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Ole Johan Wiik</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2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Ny</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3985"/>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1182363"/>
                  </a:ext>
                </a:extLst>
              </a:tr>
              <a:tr h="169192">
                <a:tc>
                  <a:txBody>
                    <a:bodyPr/>
                    <a:lstStyle/>
                    <a:p>
                      <a:r>
                        <a:rPr lang="nb-NO" sz="700">
                          <a:solidFill>
                            <a:srgbClr val="000000"/>
                          </a:solidFill>
                          <a:effectLst/>
                          <a:latin typeface="Calibri" panose="020F0502020204030204" pitchFamily="34" charset="0"/>
                          <a:ea typeface="Times New Roman" panose="02020603050405020304" pitchFamily="18" charset="0"/>
                        </a:rPr>
                        <a:t>Revisor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Sidsel Myrvang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983553"/>
                  </a:ext>
                </a:extLst>
              </a:tr>
              <a:tr h="169192">
                <a:tc>
                  <a:txBody>
                    <a:bodyPr/>
                    <a:lstStyle/>
                    <a:p>
                      <a:r>
                        <a:rPr lang="nb-NO" sz="700">
                          <a:effectLst/>
                          <a:latin typeface="Calibri" panose="020F0502020204030204" pitchFamily="34" charset="0"/>
                          <a:ea typeface="Times New Roman" panose="02020603050405020304" pitchFamily="18" charset="0"/>
                        </a:rPr>
                        <a:t>Revisor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Roger Knutsen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Roger Knutsen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2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963014"/>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766133"/>
                  </a:ext>
                </a:extLst>
              </a:tr>
              <a:tr h="169192">
                <a:tc>
                  <a:txBody>
                    <a:bodyPr/>
                    <a:lstStyle/>
                    <a:p>
                      <a:r>
                        <a:rPr lang="nb-NO" sz="700">
                          <a:effectLst/>
                          <a:latin typeface="Calibri" panose="020F0502020204030204" pitchFamily="34" charset="0"/>
                          <a:ea typeface="Times New Roman" panose="02020603050405020304" pitchFamily="18" charset="0"/>
                        </a:rPr>
                        <a:t>Valgkomiteen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Linda Krane</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789708"/>
                  </a:ext>
                </a:extLst>
              </a:tr>
              <a:tr h="169192">
                <a:tc>
                  <a:txBody>
                    <a:bodyPr/>
                    <a:lstStyle/>
                    <a:p>
                      <a:r>
                        <a:rPr lang="nb-NO" sz="700">
                          <a:effectLst/>
                          <a:latin typeface="Calibri" panose="020F0502020204030204" pitchFamily="34" charset="0"/>
                          <a:ea typeface="Times New Roman" panose="02020603050405020304" pitchFamily="18" charset="0"/>
                        </a:rPr>
                        <a:t>Valgkomiteen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Wenche Sørdal</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115039"/>
                  </a:ext>
                </a:extLst>
              </a:tr>
              <a:tr h="169192">
                <a:tc>
                  <a:txBody>
                    <a:bodyPr/>
                    <a:lstStyle/>
                    <a:p>
                      <a:r>
                        <a:rPr lang="nb-NO" sz="700">
                          <a:effectLst/>
                          <a:latin typeface="Calibri" panose="020F0502020204030204" pitchFamily="34" charset="0"/>
                          <a:ea typeface="Times New Roman" panose="02020603050405020304" pitchFamily="18" charset="0"/>
                        </a:rPr>
                        <a:t>Valgkomiteen</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dirty="0">
                          <a:effectLst/>
                          <a:latin typeface="Calibri" panose="020F0502020204030204" pitchFamily="34" charset="0"/>
                          <a:ea typeface="Times New Roman" panose="02020603050405020304" pitchFamily="18" charset="0"/>
                        </a:rPr>
                        <a:t>Anne Katrine Jensen</a:t>
                      </a:r>
                      <a:endParaRPr lang="nb-NO" sz="800" dirty="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dirty="0">
                          <a:solidFill>
                            <a:srgbClr val="000000"/>
                          </a:solidFill>
                          <a:effectLst/>
                          <a:latin typeface="Calibri" panose="020F0502020204030204" pitchFamily="34" charset="0"/>
                          <a:ea typeface="Times New Roman" panose="02020603050405020304" pitchFamily="18" charset="0"/>
                        </a:rPr>
                        <a:t> </a:t>
                      </a:r>
                      <a:endParaRPr lang="nb-NO" sz="800" dirty="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051373"/>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solidFill>
                            <a:srgbClr val="FF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101750"/>
                  </a:ext>
                </a:extLst>
              </a:tr>
              <a:tr h="169192">
                <a:tc>
                  <a:txBody>
                    <a:bodyPr/>
                    <a:lstStyle/>
                    <a:p>
                      <a:r>
                        <a:rPr lang="nb-NO" sz="700">
                          <a:effectLst/>
                          <a:latin typeface="Calibri" panose="020F0502020204030204" pitchFamily="34" charset="0"/>
                          <a:ea typeface="Times New Roman" panose="02020603050405020304" pitchFamily="18" charset="0"/>
                        </a:rPr>
                        <a:t>Fylkes rep</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Leder</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Leder</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0545841"/>
                  </a:ext>
                </a:extLst>
              </a:tr>
              <a:tr h="169192">
                <a:tc>
                  <a:txBody>
                    <a:bodyPr/>
                    <a:lstStyle/>
                    <a:p>
                      <a:r>
                        <a:rPr lang="nb-NO" sz="700">
                          <a:effectLst/>
                          <a:latin typeface="Calibri" panose="020F0502020204030204" pitchFamily="34" charset="0"/>
                          <a:ea typeface="Times New Roman" panose="02020603050405020304" pitchFamily="18" charset="0"/>
                        </a:rPr>
                        <a:t>Fylkes rep</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Nestleder</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cs typeface="Times New Roman" panose="02020603050405020304" pitchFamily="18" charset="0"/>
                        </a:rPr>
                        <a:t>Nestleder</a:t>
                      </a:r>
                      <a:endParaRPr lang="nb-NO" sz="800">
                        <a:effectLst/>
                        <a:latin typeface="Times New Roman" panose="02020603050405020304" pitchFamily="18" charset="0"/>
                        <a:ea typeface="Times New Roman" panose="02020603050405020304" pitchFamily="18" charset="0"/>
                      </a:endParaRPr>
                    </a:p>
                  </a:txBody>
                  <a:tcPr marL="30079" marR="30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244836"/>
                  </a:ext>
                </a:extLst>
              </a:tr>
              <a:tr h="169192">
                <a:tc>
                  <a:txBody>
                    <a:bodyPr/>
                    <a:lstStyle/>
                    <a:p>
                      <a:r>
                        <a:rPr lang="nb-NO" sz="700">
                          <a:effectLst/>
                          <a:latin typeface="Calibri" panose="020F0502020204030204" pitchFamily="34" charset="0"/>
                          <a:ea typeface="Times New Roman" panose="02020603050405020304" pitchFamily="18" charset="0"/>
                        </a:rPr>
                        <a:t>Fylkes rep</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Hovedtillitsvalgt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Hovedtillitsvalgt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Gjenvalg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53860"/>
                  </a:ext>
                </a:extLst>
              </a:tr>
              <a:tr h="169192">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b-NO" sz="700">
                        <a:effectLst/>
                        <a:latin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solidFill>
                            <a:srgbClr val="FF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71053"/>
                  </a:ext>
                </a:extLst>
              </a:tr>
              <a:tr h="169192">
                <a:tc>
                  <a:txBody>
                    <a:bodyPr/>
                    <a:lstStyle/>
                    <a:p>
                      <a:r>
                        <a:rPr lang="nb-NO" sz="700">
                          <a:effectLst/>
                          <a:latin typeface="Calibri" panose="020F0502020204030204" pitchFamily="34" charset="0"/>
                          <a:ea typeface="Times New Roman" panose="02020603050405020304" pitchFamily="18" charset="0"/>
                        </a:rPr>
                        <a:t>Vara Fylke</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Joan Krogstad</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FF0000"/>
                          </a:solidFill>
                          <a:effectLst/>
                          <a:latin typeface="Calibri" panose="020F0502020204030204" pitchFamily="34" charset="0"/>
                          <a:ea typeface="Times New Roman" panose="02020603050405020304" pitchFamily="18" charset="0"/>
                        </a:rPr>
                        <a:t>Velges av det nye styret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solidFill>
                            <a:srgbClr val="FF0000"/>
                          </a:solidFill>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FF0000"/>
                          </a:solidFill>
                          <a:effectLst/>
                          <a:latin typeface="Calibri" panose="020F0502020204030204" pitchFamily="34" charset="0"/>
                          <a:ea typeface="Times New Roman" panose="02020603050405020304" pitchFamily="18" charset="0"/>
                        </a:rPr>
                        <a:t> </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016863"/>
                  </a:ext>
                </a:extLst>
              </a:tr>
              <a:tr h="169192">
                <a:tc>
                  <a:txBody>
                    <a:bodyPr/>
                    <a:lstStyle/>
                    <a:p>
                      <a:r>
                        <a:rPr lang="nb-NO" sz="700">
                          <a:effectLst/>
                          <a:latin typeface="Calibri" panose="020F0502020204030204" pitchFamily="34" charset="0"/>
                          <a:ea typeface="Times New Roman" panose="02020603050405020304" pitchFamily="18" charset="0"/>
                        </a:rPr>
                        <a:t>Vara Fylke</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000000"/>
                          </a:solidFill>
                          <a:effectLst/>
                          <a:latin typeface="Calibri" panose="020F0502020204030204" pitchFamily="34" charset="0"/>
                          <a:ea typeface="Times New Roman" panose="02020603050405020304" pitchFamily="18" charset="0"/>
                        </a:rPr>
                        <a:t>Tove Anne Aga</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effectLst/>
                          <a:latin typeface="Calibri" panose="020F0502020204030204" pitchFamily="34" charset="0"/>
                          <a:ea typeface="Times New Roman" panose="02020603050405020304" pitchFamily="18" charset="0"/>
                        </a:rPr>
                        <a:t>På valg</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a:solidFill>
                            <a:srgbClr val="FF0000"/>
                          </a:solidFill>
                          <a:effectLst/>
                          <a:latin typeface="Calibri" panose="020F0502020204030204" pitchFamily="34" charset="0"/>
                          <a:ea typeface="Times New Roman" panose="02020603050405020304" pitchFamily="18" charset="0"/>
                        </a:rPr>
                        <a:t>Velges av det nye styret</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b-NO" sz="700">
                          <a:solidFill>
                            <a:srgbClr val="FF0000"/>
                          </a:solidFill>
                          <a:effectLst/>
                          <a:latin typeface="Calibri" panose="020F0502020204030204" pitchFamily="34" charset="0"/>
                          <a:ea typeface="Times New Roman" panose="02020603050405020304" pitchFamily="18" charset="0"/>
                        </a:rPr>
                        <a:t>1 år</a:t>
                      </a:r>
                      <a:endParaRPr lang="nb-NO" sz="80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700" dirty="0">
                          <a:solidFill>
                            <a:srgbClr val="FF0000"/>
                          </a:solidFill>
                          <a:effectLst/>
                          <a:latin typeface="Calibri" panose="020F0502020204030204" pitchFamily="34" charset="0"/>
                          <a:ea typeface="Times New Roman" panose="02020603050405020304" pitchFamily="18" charset="0"/>
                        </a:rPr>
                        <a:t> </a:t>
                      </a:r>
                      <a:endParaRPr lang="nb-NO" sz="800" dirty="0">
                        <a:effectLst/>
                        <a:latin typeface="Times New Roman" panose="02020603050405020304" pitchFamily="18" charset="0"/>
                        <a:ea typeface="Times New Roman" panose="02020603050405020304" pitchFamily="18" charset="0"/>
                      </a:endParaRPr>
                    </a:p>
                  </a:txBody>
                  <a:tcPr marL="30079" marR="300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282852"/>
                  </a:ext>
                </a:extLst>
              </a:tr>
            </a:tbl>
          </a:graphicData>
        </a:graphic>
      </p:graphicFrame>
    </p:spTree>
    <p:extLst>
      <p:ext uri="{BB962C8B-B14F-4D97-AF65-F5344CB8AC3E}">
        <p14:creationId xmlns:p14="http://schemas.microsoft.com/office/powerpoint/2010/main" val="113473689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43608" y="476672"/>
            <a:ext cx="6696744" cy="3416320"/>
          </a:xfrm>
          <a:prstGeom prst="rect">
            <a:avLst/>
          </a:prstGeom>
        </p:spPr>
        <p:txBody>
          <a:bodyPr wrap="square">
            <a:spAutoFit/>
          </a:bodyPr>
          <a:lstStyle/>
          <a:p>
            <a:r>
              <a:rPr lang="nb-NO" dirty="0"/>
              <a:t>Møte hevet kl. </a:t>
            </a:r>
          </a:p>
          <a:p>
            <a:r>
              <a:rPr lang="nb-NO" dirty="0"/>
              <a:t>Rett utskrift: 		 </a:t>
            </a:r>
          </a:p>
          <a:p>
            <a:r>
              <a:rPr lang="nb-NO" dirty="0"/>
              <a:t>Protokoll underskrift:</a:t>
            </a:r>
          </a:p>
          <a:p>
            <a:endParaRPr lang="nb-NO" dirty="0"/>
          </a:p>
          <a:p>
            <a:r>
              <a:rPr lang="nb-NO" dirty="0" err="1"/>
              <a:t>Sign</a:t>
            </a:r>
            <a:r>
              <a:rPr lang="nb-NO" dirty="0"/>
              <a:t>:                                                           .</a:t>
            </a:r>
          </a:p>
          <a:p>
            <a:endParaRPr lang="nb-NO" dirty="0"/>
          </a:p>
          <a:p>
            <a:r>
              <a:rPr lang="nb-NO" dirty="0" err="1"/>
              <a:t>Sign</a:t>
            </a:r>
            <a:r>
              <a:rPr lang="nb-NO" dirty="0"/>
              <a:t>:                                                           .</a:t>
            </a:r>
          </a:p>
          <a:p>
            <a:endParaRPr lang="nb-NO" dirty="0"/>
          </a:p>
          <a:p>
            <a:endParaRPr lang="nb-NO" dirty="0"/>
          </a:p>
        </p:txBody>
      </p:sp>
    </p:spTree>
    <p:extLst>
      <p:ext uri="{BB962C8B-B14F-4D97-AF65-F5344CB8AC3E}">
        <p14:creationId xmlns:p14="http://schemas.microsoft.com/office/powerpoint/2010/main" val="28714669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A33B909-7D85-4768-B12C-DF192B796CE0}"/>
              </a:ext>
            </a:extLst>
          </p:cNvPr>
          <p:cNvSpPr>
            <a:spLocks noGrp="1"/>
          </p:cNvSpPr>
          <p:nvPr>
            <p:ph type="title"/>
          </p:nvPr>
        </p:nvSpPr>
        <p:spPr>
          <a:xfrm>
            <a:off x="1066800" y="609600"/>
            <a:ext cx="7391400" cy="1019200"/>
          </a:xfrm>
        </p:spPr>
        <p:txBody>
          <a:bodyPr/>
          <a:lstStyle/>
          <a:p>
            <a:r>
              <a:rPr lang="en-US" dirty="0"/>
              <a:t> </a:t>
            </a:r>
          </a:p>
        </p:txBody>
      </p:sp>
      <p:pic>
        <p:nvPicPr>
          <p:cNvPr id="4" name="Bilde 3">
            <a:extLst>
              <a:ext uri="{FF2B5EF4-FFF2-40B4-BE49-F238E27FC236}">
                <a16:creationId xmlns:a16="http://schemas.microsoft.com/office/drawing/2014/main" id="{4686FE9C-FA3B-4197-B7B8-4CA0280ECCA6}"/>
              </a:ext>
            </a:extLst>
          </p:cNvPr>
          <p:cNvPicPr>
            <a:picLocks noChangeAspect="1"/>
          </p:cNvPicPr>
          <p:nvPr/>
        </p:nvPicPr>
        <p:blipFill>
          <a:blip r:embed="rId2"/>
          <a:stretch>
            <a:fillRect/>
          </a:stretch>
        </p:blipFill>
        <p:spPr>
          <a:xfrm>
            <a:off x="1088281" y="1154660"/>
            <a:ext cx="7740505" cy="3138436"/>
          </a:xfrm>
          <a:prstGeom prst="rect">
            <a:avLst/>
          </a:prstGeom>
        </p:spPr>
      </p:pic>
    </p:spTree>
    <p:extLst>
      <p:ext uri="{BB962C8B-B14F-4D97-AF65-F5344CB8AC3E}">
        <p14:creationId xmlns:p14="http://schemas.microsoft.com/office/powerpoint/2010/main" val="2740427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11C1B7-16F8-464A-87E8-5F8466242D01}"/>
              </a:ext>
            </a:extLst>
          </p:cNvPr>
          <p:cNvSpPr>
            <a:spLocks noGrp="1"/>
          </p:cNvSpPr>
          <p:nvPr>
            <p:ph type="title"/>
          </p:nvPr>
        </p:nvSpPr>
        <p:spPr>
          <a:xfrm>
            <a:off x="1043608" y="337290"/>
            <a:ext cx="7391400" cy="659160"/>
          </a:xfrm>
        </p:spPr>
        <p:txBody>
          <a:bodyPr/>
          <a:lstStyle/>
          <a:p>
            <a:r>
              <a:rPr lang="nb-NO" sz="2400" dirty="0"/>
              <a:t>Styret har i perioden hatt følgende sammensetning:</a:t>
            </a:r>
          </a:p>
        </p:txBody>
      </p:sp>
      <p:sp>
        <p:nvSpPr>
          <p:cNvPr id="5" name="Rectangle 1">
            <a:extLst>
              <a:ext uri="{FF2B5EF4-FFF2-40B4-BE49-F238E27FC236}">
                <a16:creationId xmlns:a16="http://schemas.microsoft.com/office/drawing/2014/main" id="{85F4A5D5-D397-48B5-936D-6588AACC1072}"/>
              </a:ext>
            </a:extLst>
          </p:cNvPr>
          <p:cNvSpPr>
            <a:spLocks noChangeArrowheads="1"/>
          </p:cNvSpPr>
          <p:nvPr/>
        </p:nvSpPr>
        <p:spPr bwMode="auto">
          <a:xfrm>
            <a:off x="1115616" y="5707661"/>
            <a:ext cx="101768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Styremedlem med særskilt ansvar for vedtektene og retningslinjene: Sture Nilsen</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Objekt 2">
            <a:extLst>
              <a:ext uri="{FF2B5EF4-FFF2-40B4-BE49-F238E27FC236}">
                <a16:creationId xmlns:a16="http://schemas.microsoft.com/office/drawing/2014/main" id="{313E8D43-0055-4B47-B96C-5FE55309FA4C}"/>
              </a:ext>
            </a:extLst>
          </p:cNvPr>
          <p:cNvGraphicFramePr>
            <a:graphicFrameLocks noChangeAspect="1"/>
          </p:cNvGraphicFramePr>
          <p:nvPr>
            <p:extLst>
              <p:ext uri="{D42A27DB-BD31-4B8C-83A1-F6EECF244321}">
                <p14:modId xmlns:p14="http://schemas.microsoft.com/office/powerpoint/2010/main" val="3972914607"/>
              </p:ext>
            </p:extLst>
          </p:nvPr>
        </p:nvGraphicFramePr>
        <p:xfrm>
          <a:off x="921342" y="996450"/>
          <a:ext cx="7493044" cy="4283575"/>
        </p:xfrm>
        <a:graphic>
          <a:graphicData uri="http://schemas.openxmlformats.org/presentationml/2006/ole">
            <mc:AlternateContent xmlns:mc="http://schemas.openxmlformats.org/markup-compatibility/2006">
              <mc:Choice xmlns:v="urn:schemas-microsoft-com:vml" Requires="v">
                <p:oleObj spid="_x0000_s1048" name="Document" r:id="rId3" imgW="6478026" imgH="3703572" progId="Word.Document.12">
                  <p:embed/>
                </p:oleObj>
              </mc:Choice>
              <mc:Fallback>
                <p:oleObj name="Document" r:id="rId3" imgW="6478026" imgH="3703572" progId="Word.Document.12">
                  <p:embed/>
                  <p:pic>
                    <p:nvPicPr>
                      <p:cNvPr id="3" name="Objekt 2">
                        <a:extLst>
                          <a:ext uri="{FF2B5EF4-FFF2-40B4-BE49-F238E27FC236}">
                            <a16:creationId xmlns:a16="http://schemas.microsoft.com/office/drawing/2014/main" id="{313E8D43-0055-4B47-B96C-5FE55309FA4C}"/>
                          </a:ext>
                        </a:extLst>
                      </p:cNvPr>
                      <p:cNvPicPr/>
                      <p:nvPr/>
                    </p:nvPicPr>
                    <p:blipFill>
                      <a:blip r:embed="rId4"/>
                      <a:stretch>
                        <a:fillRect/>
                      </a:stretch>
                    </p:blipFill>
                    <p:spPr>
                      <a:xfrm>
                        <a:off x="921342" y="996450"/>
                        <a:ext cx="7493044" cy="4283575"/>
                      </a:xfrm>
                      <a:prstGeom prst="rect">
                        <a:avLst/>
                      </a:prstGeom>
                    </p:spPr>
                  </p:pic>
                </p:oleObj>
              </mc:Fallback>
            </mc:AlternateContent>
          </a:graphicData>
        </a:graphic>
      </p:graphicFrame>
    </p:spTree>
    <p:extLst>
      <p:ext uri="{BB962C8B-B14F-4D97-AF65-F5344CB8AC3E}">
        <p14:creationId xmlns:p14="http://schemas.microsoft.com/office/powerpoint/2010/main" val="32750850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3689334-4F67-4BF2-B337-96244F5413F2}"/>
              </a:ext>
            </a:extLst>
          </p:cNvPr>
          <p:cNvPicPr>
            <a:picLocks noChangeAspect="1"/>
          </p:cNvPicPr>
          <p:nvPr/>
        </p:nvPicPr>
        <p:blipFill>
          <a:blip r:embed="rId2"/>
          <a:stretch>
            <a:fillRect/>
          </a:stretch>
        </p:blipFill>
        <p:spPr>
          <a:xfrm>
            <a:off x="899592" y="116632"/>
            <a:ext cx="7915960" cy="2016224"/>
          </a:xfrm>
          <a:prstGeom prst="rect">
            <a:avLst/>
          </a:prstGeom>
        </p:spPr>
      </p:pic>
      <p:grpSp>
        <p:nvGrpSpPr>
          <p:cNvPr id="32" name="Gruppe 31">
            <a:extLst>
              <a:ext uri="{FF2B5EF4-FFF2-40B4-BE49-F238E27FC236}">
                <a16:creationId xmlns:a16="http://schemas.microsoft.com/office/drawing/2014/main" id="{338D8675-FEDD-47A8-B45B-D861D1DB21C2}"/>
              </a:ext>
            </a:extLst>
          </p:cNvPr>
          <p:cNvGrpSpPr/>
          <p:nvPr/>
        </p:nvGrpSpPr>
        <p:grpSpPr>
          <a:xfrm>
            <a:off x="1043607" y="2276872"/>
            <a:ext cx="7416825" cy="3972969"/>
            <a:chOff x="1043607" y="2276872"/>
            <a:chExt cx="7416825" cy="3972969"/>
          </a:xfrm>
        </p:grpSpPr>
        <p:grpSp>
          <p:nvGrpSpPr>
            <p:cNvPr id="27" name="Gruppe 26">
              <a:extLst>
                <a:ext uri="{FF2B5EF4-FFF2-40B4-BE49-F238E27FC236}">
                  <a16:creationId xmlns:a16="http://schemas.microsoft.com/office/drawing/2014/main" id="{783D6A43-B0DF-4A79-9987-79E5FEFB47D5}"/>
                </a:ext>
              </a:extLst>
            </p:cNvPr>
            <p:cNvGrpSpPr/>
            <p:nvPr/>
          </p:nvGrpSpPr>
          <p:grpSpPr>
            <a:xfrm>
              <a:off x="1043607" y="2276872"/>
              <a:ext cx="7416825" cy="3972969"/>
              <a:chOff x="1043607" y="2132856"/>
              <a:chExt cx="7515811" cy="4116985"/>
            </a:xfrm>
          </p:grpSpPr>
          <p:pic>
            <p:nvPicPr>
              <p:cNvPr id="20" name="Bilde 19" descr="Et bilde som inneholder person, stående, poserer&#10;&#10;Automatisk generert beskrivelse">
                <a:extLst>
                  <a:ext uri="{FF2B5EF4-FFF2-40B4-BE49-F238E27FC236}">
                    <a16:creationId xmlns:a16="http://schemas.microsoft.com/office/drawing/2014/main" id="{7F63BE9C-7BCD-479D-91F4-7C99538B38BD}"/>
                  </a:ext>
                </a:extLst>
              </p:cNvPr>
              <p:cNvPicPr>
                <a:picLocks noChangeAspect="1"/>
              </p:cNvPicPr>
              <p:nvPr/>
            </p:nvPicPr>
            <p:blipFill>
              <a:blip r:embed="rId3"/>
              <a:stretch>
                <a:fillRect/>
              </a:stretch>
            </p:blipFill>
            <p:spPr>
              <a:xfrm>
                <a:off x="1043608" y="2132856"/>
                <a:ext cx="7515810" cy="4116985"/>
              </a:xfrm>
              <a:prstGeom prst="rect">
                <a:avLst/>
              </a:prstGeom>
            </p:spPr>
          </p:pic>
          <p:pic>
            <p:nvPicPr>
              <p:cNvPr id="24" name="Bilde 23" descr="Et bilde som inneholder person&#10;&#10;Automatisk generert beskrivelse">
                <a:extLst>
                  <a:ext uri="{FF2B5EF4-FFF2-40B4-BE49-F238E27FC236}">
                    <a16:creationId xmlns:a16="http://schemas.microsoft.com/office/drawing/2014/main" id="{4F96429A-580C-4C34-AD1D-8F4DC8EE294D}"/>
                  </a:ext>
                </a:extLst>
              </p:cNvPr>
              <p:cNvPicPr>
                <a:picLocks noChangeAspect="1"/>
              </p:cNvPicPr>
              <p:nvPr/>
            </p:nvPicPr>
            <p:blipFill>
              <a:blip r:embed="rId4"/>
              <a:stretch>
                <a:fillRect/>
              </a:stretch>
            </p:blipFill>
            <p:spPr>
              <a:xfrm>
                <a:off x="1043607" y="2132856"/>
                <a:ext cx="4257027" cy="2016224"/>
              </a:xfrm>
              <a:prstGeom prst="rect">
                <a:avLst/>
              </a:prstGeom>
            </p:spPr>
          </p:pic>
          <p:pic>
            <p:nvPicPr>
              <p:cNvPr id="26" name="Bilde 25" descr="Et bilde som inneholder tekst, gulv&#10;&#10;Automatisk generert beskrivelse">
                <a:extLst>
                  <a:ext uri="{FF2B5EF4-FFF2-40B4-BE49-F238E27FC236}">
                    <a16:creationId xmlns:a16="http://schemas.microsoft.com/office/drawing/2014/main" id="{826E2A37-3AA3-498D-8D70-4D14C4528F96}"/>
                  </a:ext>
                </a:extLst>
              </p:cNvPr>
              <p:cNvPicPr>
                <a:picLocks noChangeAspect="1"/>
              </p:cNvPicPr>
              <p:nvPr/>
            </p:nvPicPr>
            <p:blipFill>
              <a:blip r:embed="rId5"/>
              <a:stretch>
                <a:fillRect/>
              </a:stretch>
            </p:blipFill>
            <p:spPr>
              <a:xfrm>
                <a:off x="1731535" y="3573015"/>
                <a:ext cx="3569100" cy="2676825"/>
              </a:xfrm>
              <a:prstGeom prst="rect">
                <a:avLst/>
              </a:prstGeom>
            </p:spPr>
          </p:pic>
        </p:grpSp>
        <p:pic>
          <p:nvPicPr>
            <p:cNvPr id="31" name="Bilde 30" descr="Et bilde som inneholder tekst&#10;&#10;Automatisk generert beskrivelse">
              <a:extLst>
                <a:ext uri="{FF2B5EF4-FFF2-40B4-BE49-F238E27FC236}">
                  <a16:creationId xmlns:a16="http://schemas.microsoft.com/office/drawing/2014/main" id="{5D60C096-177B-46C5-A061-67C8866EF4C6}"/>
                </a:ext>
              </a:extLst>
            </p:cNvPr>
            <p:cNvPicPr>
              <a:picLocks noChangeAspect="1"/>
            </p:cNvPicPr>
            <p:nvPr/>
          </p:nvPicPr>
          <p:blipFill>
            <a:blip r:embed="rId6"/>
            <a:stretch>
              <a:fillRect/>
            </a:stretch>
          </p:blipFill>
          <p:spPr>
            <a:xfrm>
              <a:off x="6948264" y="2324374"/>
              <a:ext cx="1512167" cy="3925465"/>
            </a:xfrm>
            <a:prstGeom prst="rect">
              <a:avLst/>
            </a:prstGeom>
          </p:spPr>
        </p:pic>
      </p:grpSp>
    </p:spTree>
    <p:extLst>
      <p:ext uri="{BB962C8B-B14F-4D97-AF65-F5344CB8AC3E}">
        <p14:creationId xmlns:p14="http://schemas.microsoft.com/office/powerpoint/2010/main" val="1713077708"/>
      </p:ext>
    </p:extLst>
  </p:cSld>
  <p:clrMapOvr>
    <a:masterClrMapping/>
  </p:clrMapOvr>
  <p:transition spd="med"/>
</p:sld>
</file>

<file path=ppt/theme/theme1.xml><?xml version="1.0" encoding="utf-8"?>
<a:theme xmlns:a="http://schemas.openxmlformats.org/drawingml/2006/main" name="FF_pp_mal">
  <a:themeElements>
    <a:clrScheme name="Copy of Presentasjon_SHS_P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py of Presentasjon_SHS_P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opy of Presentasjon_SHS_P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py of Presentasjon_SHS_P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py of Presentasjon_SHS_P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py of Presentasjon_SHS_P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py of Presentasjon_SHS_P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py of Presentasjon_SHS_P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py of Presentasjon_SHS_P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70294610C48284FBE35F3F3177B25F6" ma:contentTypeVersion="7" ma:contentTypeDescription="Opprett et nytt dokument." ma:contentTypeScope="" ma:versionID="e14e4e4366ae60e80736be454e945758">
  <xsd:schema xmlns:xsd="http://www.w3.org/2001/XMLSchema" xmlns:xs="http://www.w3.org/2001/XMLSchema" xmlns:p="http://schemas.microsoft.com/office/2006/metadata/properties" xmlns:ns3="e8152904-7d3a-4f08-9dc6-a39b9dfe23ed" targetNamespace="http://schemas.microsoft.com/office/2006/metadata/properties" ma:root="true" ma:fieldsID="a115fcd4b6007c85bd2b49d86d7ca41c" ns3:_="">
    <xsd:import namespace="e8152904-7d3a-4f08-9dc6-a39b9dfe23e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52904-7d3a-4f08-9dc6-a39b9dfe2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7F66D5-3555-4BCC-A845-B5795CE167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152904-7d3a-4f08-9dc6-a39b9dfe23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0488E0-62ED-4DC5-A0C9-0071974A7EB8}">
  <ds:schemaRefs>
    <ds:schemaRef ds:uri="e8152904-7d3a-4f08-9dc6-a39b9dfe23e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0F00853-CEB8-4D89-B37D-E2C021B4C1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21235</TotalTime>
  <Words>2958</Words>
  <Application>Microsoft Office PowerPoint</Application>
  <PresentationFormat>Skjermfremvisning (4:3)</PresentationFormat>
  <Paragraphs>370</Paragraphs>
  <Slides>64</Slides>
  <Notes>6</Notes>
  <HiddenSlides>0</HiddenSlides>
  <MMClips>0</MMClips>
  <ScaleCrop>false</ScaleCrop>
  <HeadingPairs>
    <vt:vector size="8" baseType="variant">
      <vt:variant>
        <vt:lpstr>Brukte skrifter</vt:lpstr>
      </vt:variant>
      <vt:variant>
        <vt:i4>6</vt:i4>
      </vt:variant>
      <vt:variant>
        <vt:lpstr>Tema</vt:lpstr>
      </vt:variant>
      <vt:variant>
        <vt:i4>1</vt:i4>
      </vt:variant>
      <vt:variant>
        <vt:lpstr>Innebygde OLE-servere</vt:lpstr>
      </vt:variant>
      <vt:variant>
        <vt:i4>1</vt:i4>
      </vt:variant>
      <vt:variant>
        <vt:lpstr>Lysbildetitler</vt:lpstr>
      </vt:variant>
      <vt:variant>
        <vt:i4>64</vt:i4>
      </vt:variant>
    </vt:vector>
  </HeadingPairs>
  <TitlesOfParts>
    <vt:vector size="72" baseType="lpstr">
      <vt:lpstr>Arial</vt:lpstr>
      <vt:lpstr>Calibri</vt:lpstr>
      <vt:lpstr>Source Sans Pro</vt:lpstr>
      <vt:lpstr>Symbol</vt:lpstr>
      <vt:lpstr>Tahoma</vt:lpstr>
      <vt:lpstr>Times New Roman</vt:lpstr>
      <vt:lpstr>FF_pp_mal</vt:lpstr>
      <vt:lpstr>Document</vt:lpstr>
      <vt:lpstr>PowerPoint-presentasjon</vt:lpstr>
      <vt:lpstr>Vi minnes våre medlemmer, kollegaer og venner som har gått bort siden årsmøte 20. januar 2022.</vt:lpstr>
      <vt:lpstr>PowerPoint-presentasjon</vt:lpstr>
      <vt:lpstr> </vt:lpstr>
      <vt:lpstr>Forretningsorden</vt:lpstr>
      <vt:lpstr>PowerPoint-presentasjon</vt:lpstr>
      <vt:lpstr> </vt:lpstr>
      <vt:lpstr>Styret har i perioden hatt følgende sammensetning: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Digitalt Repskapsmøte 26. april Fra Vågan Reidun Elise, Joan og Truls. HTV Nina Nøstvik deltok som gjest i møte. Lasse deltok fra et lånt kontor i Bodø. </vt:lpstr>
      <vt:lpstr>PowerPoint-presentasjon</vt:lpstr>
      <vt:lpstr>PowerPoint-presentasjon</vt:lpstr>
      <vt:lpstr>PowerPoint-presentasjon</vt:lpstr>
      <vt:lpstr>PowerPoint-presentasjon</vt:lpstr>
      <vt:lpstr>PowerPoint-presentasjon</vt:lpstr>
      <vt:lpstr>PowerPoint-presentasjon</vt:lpstr>
      <vt:lpstr>Arbeidsplassbesøk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1. mai arrangementet i Svolvær.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Lasse Bengt Nordby</dc:creator>
  <cp:lastModifiedBy>Nordby, Lasse</cp:lastModifiedBy>
  <cp:revision>88</cp:revision>
  <dcterms:created xsi:type="dcterms:W3CDTF">2021-01-20T07:46:01Z</dcterms:created>
  <dcterms:modified xsi:type="dcterms:W3CDTF">2023-01-25T13:32:52Z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0x010100370294610C48284FBE35F3F3177B25F6</vt:lpwstr>
  </property>
</Properties>
</file>