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iddels stil 4 – uthevin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70" d="100"/>
          <a:sy n="70" d="100"/>
        </p:scale>
        <p:origin x="5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16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132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4357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8383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8165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3435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934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0907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3581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3118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152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C806C-49DB-485A-AC40-B8CA60EF7A7F}" type="datetimeFigureOut">
              <a:rPr lang="nb-NO" smtClean="0"/>
              <a:t>20.01.2019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9393C-9E15-47F5-935C-81D7A69F0C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367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1425" y="0"/>
            <a:ext cx="4600575" cy="6858000"/>
          </a:xfrm>
          <a:prstGeom prst="rect">
            <a:avLst/>
          </a:prstGeom>
        </p:spPr>
      </p:pic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801" y="175194"/>
            <a:ext cx="6792637" cy="582299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="" xmlns:a16="http://schemas.microsoft.com/office/drawing/2014/main" id="{3069EC90-EA95-40D8-885D-03CC3FB1218E}"/>
              </a:ext>
            </a:extLst>
          </p:cNvPr>
          <p:cNvSpPr txBox="1"/>
          <p:nvPr/>
        </p:nvSpPr>
        <p:spPr>
          <a:xfrm>
            <a:off x="1847088" y="2999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7" name="Tekstboks 2">
            <a:extLst>
              <a:ext uri="{FF2B5EF4-FFF2-40B4-BE49-F238E27FC236}">
                <a16:creationId xmlns="" xmlns:a16="http://schemas.microsoft.com/office/drawing/2014/main" id="{1E10CFD9-DCDB-40B8-8F15-93815FC9C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979" y="2331720"/>
            <a:ext cx="5831459" cy="26930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nb-NO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Handlingsplan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2019</a:t>
            </a:r>
            <a:endParaRPr lang="nb-NO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Fagforbundet Horten</a:t>
            </a:r>
            <a:endParaRPr lang="nb-NO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b-NO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Satsingsområder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nn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møter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og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tilak for Fagforbundet Horten i 2019.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Planen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n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skal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gi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et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bilde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av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deler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av den interne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virksomheten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samt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b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alle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utadrettede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tiltak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og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hovedprioriteringer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for </a:t>
            </a:r>
            <a:r>
              <a:rPr lang="en-US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perioden</a:t>
            </a:r>
            <a:endParaRPr lang="nb-NO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b-N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b-N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30.01.2019</a:t>
            </a:r>
            <a:endParaRPr lang="nb-N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b-N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052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" y="94463"/>
            <a:ext cx="5840263" cy="498047"/>
          </a:xfrm>
          <a:prstGeom prst="rect">
            <a:avLst/>
          </a:prstGeom>
        </p:spPr>
      </p:pic>
      <p:sp>
        <p:nvSpPr>
          <p:cNvPr id="3" name="TekstSylinder 2"/>
          <p:cNvSpPr txBox="1"/>
          <p:nvPr/>
        </p:nvSpPr>
        <p:spPr>
          <a:xfrm>
            <a:off x="283464" y="627913"/>
            <a:ext cx="4946904" cy="6486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Vedlegg til handlingsplan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Informasjon – verving – opplæring.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05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nb-NO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Informasjon til medlemmer: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Informasjon sendes ut til medlemmene pr. </a:t>
            </a:r>
            <a:r>
              <a:rPr lang="nb-NO" sz="1200" dirty="0" err="1">
                <a:latin typeface="Arial" panose="020B0604020202020204" pitchFamily="34" charset="0"/>
                <a:cs typeface="Arial" panose="020B0604020202020204" pitchFamily="34" charset="0"/>
              </a:rPr>
              <a:t>sms</a:t>
            </a:r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 via Fane 2. 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Informasjon sendes også ut pr. e-post. Det er tillitsvalgte eller kontaktperson på den enkelte arbeidsplass som henger opp og informerer det enkelte medlem. 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Informasjon om forsikringer sendes ut til medlemmene – eks LO-Favør.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Informasjon legges også fortløpende ut på Fagforbundet Horten sin hjemmeside/</a:t>
            </a:r>
            <a:r>
              <a:rPr lang="nb-NO" sz="1200" dirty="0" err="1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-side. Viktig å legge inn all vesentlig informasjon på hjemmesidene/</a:t>
            </a:r>
            <a:r>
              <a:rPr lang="nb-NO" sz="1200" dirty="0" err="1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-side.  Oppfordring til alle tillitsvalgte å dele på </a:t>
            </a:r>
            <a:r>
              <a:rPr lang="nb-NO" sz="1200" dirty="0" err="1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nb-NO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Informasjon til nye tillitsvalgte: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Hvem er i styret?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Hvem gjør hva?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Utlevering av avtaleverket, informasjon om div. kurs, stipendordning, forsikring m.m.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Alle tillitsvalgte skal ha mappe/perm med plass til avtaleverket.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Mal og forslag til hvordan nye tillitsvalgte blir mottatt: 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Hva er arbeidsoppgavene til en plasstillitsvalgt?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Hva forventes av en tillitsvalgt?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Litt info om Fagforbundet generelt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Utlevering av navn og </a:t>
            </a:r>
            <a:r>
              <a:rPr lang="nb-NO" sz="1200" dirty="0" err="1">
                <a:latin typeface="Arial" panose="020B0604020202020204" pitchFamily="34" charset="0"/>
                <a:cs typeface="Arial" panose="020B0604020202020204" pitchFamily="34" charset="0"/>
              </a:rPr>
              <a:t>nr</a:t>
            </a:r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 til andre tillitsvalgte i kommunen, samt arbeidsplass.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Hvor finner man forskjellig informasjon/plansjer/brosjyrer og lignende.</a:t>
            </a:r>
          </a:p>
          <a:p>
            <a:r>
              <a:rPr lang="nb-NO" sz="105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nb-NO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kstSylinder 3"/>
          <p:cNvSpPr txBox="1"/>
          <p:nvPr/>
        </p:nvSpPr>
        <p:spPr>
          <a:xfrm>
            <a:off x="6464808" y="1197864"/>
            <a:ext cx="41422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Verving.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nb-NO" sz="1200" dirty="0" err="1">
                <a:latin typeface="Arial" panose="020B0604020202020204" pitchFamily="34" charset="0"/>
                <a:cs typeface="Arial" panose="020B0604020202020204" pitchFamily="34" charset="0"/>
              </a:rPr>
              <a:t>Vervemål</a:t>
            </a:r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 2019: Totalt 5%- yrkesaktive 5%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Verving som eget </a:t>
            </a:r>
            <a:r>
              <a:rPr lang="nb-NO" sz="12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 i styremøtet.  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Velkomstsamtale med nye medlemmer vår og høst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Skolering av verveansvarlig og samarbeid med andre i fylket/andre forbund. 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Bruke tipshefte for bedre verving, samt strategiplan 2018.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Fast tid/punkt på alle tillitsvalgtsamlinger.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Fokusere på minoritetsbakgrunn</a:t>
            </a:r>
          </a:p>
          <a:p>
            <a:pPr lvl="0"/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Velkomstsamtale 2 ganger pr år </a:t>
            </a:r>
          </a:p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Opplæring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nb-N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Alle tillitsvalgte skal ha opplæring for å trygge seg selv, og være til hjelp for ”sine”.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Fase 1 gjennomføres så fort som mulig. Kurset varer 3 dager. 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Fase 2. Varighet: 10 dager - fordelt på to uker. (</a:t>
            </a:r>
            <a:r>
              <a:rPr lang="nb-NO" sz="1200" dirty="0" err="1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 1 år etter gjennomført fase 1).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(Fase 3 – fagforbundets toppskolering – 2 uker).</a:t>
            </a:r>
          </a:p>
          <a:p>
            <a:r>
              <a:rPr lang="nb-NO" sz="1200" dirty="0">
                <a:latin typeface="Arial" panose="020B0604020202020204" pitchFamily="34" charset="0"/>
                <a:cs typeface="Arial" panose="020B0604020202020204" pitchFamily="34" charset="0"/>
              </a:rPr>
              <a:t>Opplæringsansvarlig skal sørge for at nye/gamle tillitsvalgte får tilbud om kurs som er rettet mot den enkelte eller for arbeidsplassen.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589870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45" y="85319"/>
            <a:ext cx="6791533" cy="579170"/>
          </a:xfrm>
          <a:prstGeom prst="rect">
            <a:avLst/>
          </a:prstGeom>
        </p:spPr>
      </p:pic>
      <p:graphicFrame>
        <p:nvGraphicFramePr>
          <p:cNvPr id="2" name="Tabell 1">
            <a:extLst>
              <a:ext uri="{FF2B5EF4-FFF2-40B4-BE49-F238E27FC236}">
                <a16:creationId xmlns="" xmlns:a16="http://schemas.microsoft.com/office/drawing/2014/main" id="{90535C28-0454-47F7-A612-BE17170D4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812883"/>
              </p:ext>
            </p:extLst>
          </p:nvPr>
        </p:nvGraphicFramePr>
        <p:xfrm>
          <a:off x="630936" y="886968"/>
          <a:ext cx="10689336" cy="5714999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697480">
                  <a:extLst>
                    <a:ext uri="{9D8B030D-6E8A-4147-A177-3AD203B41FA5}">
                      <a16:colId xmlns="" xmlns:a16="http://schemas.microsoft.com/office/drawing/2014/main" val="2146243514"/>
                    </a:ext>
                  </a:extLst>
                </a:gridCol>
                <a:gridCol w="1673352">
                  <a:extLst>
                    <a:ext uri="{9D8B030D-6E8A-4147-A177-3AD203B41FA5}">
                      <a16:colId xmlns="" xmlns:a16="http://schemas.microsoft.com/office/drawing/2014/main" val="3229833047"/>
                    </a:ext>
                  </a:extLst>
                </a:gridCol>
                <a:gridCol w="2185416">
                  <a:extLst>
                    <a:ext uri="{9D8B030D-6E8A-4147-A177-3AD203B41FA5}">
                      <a16:colId xmlns="" xmlns:a16="http://schemas.microsoft.com/office/drawing/2014/main" val="2430165589"/>
                    </a:ext>
                  </a:extLst>
                </a:gridCol>
                <a:gridCol w="1313803">
                  <a:extLst>
                    <a:ext uri="{9D8B030D-6E8A-4147-A177-3AD203B41FA5}">
                      <a16:colId xmlns="" xmlns:a16="http://schemas.microsoft.com/office/drawing/2014/main" val="1170875063"/>
                    </a:ext>
                  </a:extLst>
                </a:gridCol>
                <a:gridCol w="1670688">
                  <a:extLst>
                    <a:ext uri="{9D8B030D-6E8A-4147-A177-3AD203B41FA5}">
                      <a16:colId xmlns="" xmlns:a16="http://schemas.microsoft.com/office/drawing/2014/main" val="470544018"/>
                    </a:ext>
                  </a:extLst>
                </a:gridCol>
                <a:gridCol w="1148597">
                  <a:extLst>
                    <a:ext uri="{9D8B030D-6E8A-4147-A177-3AD203B41FA5}">
                      <a16:colId xmlns="" xmlns:a16="http://schemas.microsoft.com/office/drawing/2014/main" val="489675736"/>
                    </a:ext>
                  </a:extLst>
                </a:gridCol>
              </a:tblGrid>
              <a:tr h="320216"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Arbeidsliv, tariff og pensjon</a:t>
                      </a:r>
                      <a:endParaRPr lang="nb-NO" sz="105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93746283"/>
                  </a:ext>
                </a:extLst>
              </a:tr>
              <a:tr h="2050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Strategiske tiltak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Mål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Konkrete tiltak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Tidsfrist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Ansvar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Evaluering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extLst>
                  <a:ext uri="{0D108BD9-81ED-4DB2-BD59-A6C34878D82A}">
                    <a16:rowId xmlns="" xmlns:a16="http://schemas.microsoft.com/office/drawing/2014/main" val="3905501783"/>
                  </a:ext>
                </a:extLst>
              </a:tr>
              <a:tr h="5205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Forberede tillitsvalgte på å gjennomføre lokale forhandlinger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Trygge tillitsvalgte i rollen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-Fase1 og Fase2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-Tillitsvalgtsamling med lokale forhandlinger som tema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Opplæringsansvarlig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extLst>
                  <a:ext uri="{0D108BD9-81ED-4DB2-BD59-A6C34878D82A}">
                    <a16:rowId xmlns="" xmlns:a16="http://schemas.microsoft.com/office/drawing/2014/main" val="278562038"/>
                  </a:ext>
                </a:extLst>
              </a:tr>
              <a:tr h="8626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Avholde minst ett medlemsmøte med pensjon som tema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Gjøre medlemmene bedre kjent med pensjonsspørsmål.</a:t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Medlemsmøte pensjon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Vår 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 (evt i samarbeid med Forbundsregion)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extLst>
                  <a:ext uri="{0D108BD9-81ED-4DB2-BD59-A6C34878D82A}">
                    <a16:rowId xmlns="" xmlns:a16="http://schemas.microsoft.com/office/drawing/2014/main" val="1160798803"/>
                  </a:ext>
                </a:extLst>
              </a:tr>
              <a:tr h="8626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Kreve drøftingsmøter om bruken av midlertidige ansettelser og bruk av bemanningsforetak jamfør lov og avtaleverk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Økt fokus på deltidsbruken.</a:t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Jobbe for heltidskultur.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Jobbe for flere store stillinger.</a:t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Trygge og skolerte tillitsvalgte/verneombud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Tillitsvalgtsamlinger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HMS og medbestemmelsesmøter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Samling for tillitsvalgte og verneombud 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Rolleforståelse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Samarbeid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Hovedtillitsvalgte</a:t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Yrkesseksjoner</a:t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Hovedverneombud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extLst>
                  <a:ext uri="{0D108BD9-81ED-4DB2-BD59-A6C34878D82A}">
                    <a16:rowId xmlns="" xmlns:a16="http://schemas.microsoft.com/office/drawing/2014/main" val="533156802"/>
                  </a:ext>
                </a:extLst>
              </a:tr>
              <a:tr h="8766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Gjennomføre drøftingsmøter vedrørende bruk av deltid og utarbeidelse av retningslinjer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8744257"/>
                  </a:ext>
                </a:extLst>
              </a:tr>
              <a:tr h="8626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Fremme krav etter arbeidsmiljølovens kapittel 14 for alle som har rettmessige krav i henhold til lovverket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81965375"/>
                  </a:ext>
                </a:extLst>
              </a:tr>
              <a:tr h="5205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Kreve at stillinger som hovedregel lyses ut som hele stillinger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3080382"/>
                  </a:ext>
                </a:extLst>
              </a:tr>
              <a:tr h="6842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Ivareta medlemmenes rettigheter i forbindelse med kommune- og fylkessammenslåinger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4740" marR="54740" marT="0" marB="0"/>
                </a:tc>
                <a:extLst>
                  <a:ext uri="{0D108BD9-81ED-4DB2-BD59-A6C34878D82A}">
                    <a16:rowId xmlns="" xmlns:a16="http://schemas.microsoft.com/office/drawing/2014/main" val="24164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195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" y="94463"/>
            <a:ext cx="6791533" cy="579170"/>
          </a:xfrm>
          <a:prstGeom prst="rect">
            <a:avLst/>
          </a:prstGeom>
        </p:spPr>
      </p:pic>
      <p:graphicFrame>
        <p:nvGraphicFramePr>
          <p:cNvPr id="3" name="Tabell 2">
            <a:extLst>
              <a:ext uri="{FF2B5EF4-FFF2-40B4-BE49-F238E27FC236}">
                <a16:creationId xmlns="" xmlns:a16="http://schemas.microsoft.com/office/drawing/2014/main" id="{D7FFB60A-FDE3-4CA7-B2DD-79D44FA462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671962"/>
              </p:ext>
            </p:extLst>
          </p:nvPr>
        </p:nvGraphicFramePr>
        <p:xfrm>
          <a:off x="374904" y="804672"/>
          <a:ext cx="11530582" cy="5712416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459736">
                  <a:extLst>
                    <a:ext uri="{9D8B030D-6E8A-4147-A177-3AD203B41FA5}">
                      <a16:colId xmlns="" xmlns:a16="http://schemas.microsoft.com/office/drawing/2014/main" val="85265302"/>
                    </a:ext>
                  </a:extLst>
                </a:gridCol>
                <a:gridCol w="1911096">
                  <a:extLst>
                    <a:ext uri="{9D8B030D-6E8A-4147-A177-3AD203B41FA5}">
                      <a16:colId xmlns="" xmlns:a16="http://schemas.microsoft.com/office/drawing/2014/main" val="52526899"/>
                    </a:ext>
                  </a:extLst>
                </a:gridCol>
                <a:gridCol w="2633472">
                  <a:extLst>
                    <a:ext uri="{9D8B030D-6E8A-4147-A177-3AD203B41FA5}">
                      <a16:colId xmlns="" xmlns:a16="http://schemas.microsoft.com/office/drawing/2014/main" val="2242274071"/>
                    </a:ext>
                  </a:extLst>
                </a:gridCol>
                <a:gridCol w="1497415">
                  <a:extLst>
                    <a:ext uri="{9D8B030D-6E8A-4147-A177-3AD203B41FA5}">
                      <a16:colId xmlns="" xmlns:a16="http://schemas.microsoft.com/office/drawing/2014/main" val="2141984695"/>
                    </a:ext>
                  </a:extLst>
                </a:gridCol>
                <a:gridCol w="1792052">
                  <a:extLst>
                    <a:ext uri="{9D8B030D-6E8A-4147-A177-3AD203B41FA5}">
                      <a16:colId xmlns="" xmlns:a16="http://schemas.microsoft.com/office/drawing/2014/main" val="4076197523"/>
                    </a:ext>
                  </a:extLst>
                </a:gridCol>
                <a:gridCol w="1236811">
                  <a:extLst>
                    <a:ext uri="{9D8B030D-6E8A-4147-A177-3AD203B41FA5}">
                      <a16:colId xmlns="" xmlns:a16="http://schemas.microsoft.com/office/drawing/2014/main" val="3625304486"/>
                    </a:ext>
                  </a:extLst>
                </a:gridCol>
              </a:tblGrid>
              <a:tr h="300792"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Offentlige tjenester i egenregi</a:t>
                      </a:r>
                      <a:endParaRPr lang="nb-NO" sz="100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06279451"/>
                  </a:ext>
                </a:extLst>
              </a:tr>
              <a:tr h="1936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Strategiske tiltak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Mål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Konkrete tiltak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Tidsfrist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Ansvar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Evaluering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extLst>
                  <a:ext uri="{0D108BD9-81ED-4DB2-BD59-A6C34878D82A}">
                    <a16:rowId xmlns="" xmlns:a16="http://schemas.microsoft.com/office/drawing/2014/main" val="2285559623"/>
                  </a:ext>
                </a:extLst>
              </a:tr>
              <a:tr h="13084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Kreve at egenregi utredes, blant annet i forbindelse med nye anbudsrunder, og sikre ansattes lønns- og arbeidsvilkår ved konkurranseutsetting eller privatisering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Informere politikere, administrasjon, medlemmer og innbyggere om fordeler med velferdstjenester i kommunal egenregi.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 rowSpan="3"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Fagligpolitiske samarbeidsmøter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 i forbindelse med valgkamp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 på tillitsvalgtsamlinger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 det opp i ulike fora med arbeidsgiver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Hovedtillitsvalgte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extLst>
                  <a:ext uri="{0D108BD9-81ED-4DB2-BD59-A6C34878D82A}">
                    <a16:rowId xmlns="" xmlns:a16="http://schemas.microsoft.com/office/drawing/2014/main" val="2268933135"/>
                  </a:ext>
                </a:extLst>
              </a:tr>
              <a:tr h="6611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 en offensiv strategi for å formidle yrkesfaglig argumentasjon for egenregi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2073093"/>
                  </a:ext>
                </a:extLst>
              </a:tr>
              <a:tr h="11398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Bruke det faglig-politiske samarbeidet til å kreve tiltaksplan mot sosial dumping og arbeids-markedskriminalitet, gjerne i samarbeid med andre LO-forbund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5902357"/>
                  </a:ext>
                </a:extLst>
              </a:tr>
              <a:tr h="7935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Foreslå trepartssamarbeid som arbeidsform i omstilling og utviklingsarbeid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Ryddige omstillinger og utviklingsprosesser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 på tillitsvalgtsamlinger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Fagligpolitiske samarbeidsmøter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 det opp i ulike fora med arbeidsgiver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Hovedtillitsvalgte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Hovedverneombud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Verneombud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Yrkesseksjonsleder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extLst>
                  <a:ext uri="{0D108BD9-81ED-4DB2-BD59-A6C34878D82A}">
                    <a16:rowId xmlns="" xmlns:a16="http://schemas.microsoft.com/office/drawing/2014/main" val="1383066015"/>
                  </a:ext>
                </a:extLst>
              </a:tr>
              <a:tr h="13084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Bruke det faglig-politiske samarbeidet til å motvirke konkurranseutsetting og privatisering, gjennom å kreve at politiske partier forplikter seg til å jobbe for at offentlige tjenester drives i egenregi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Påvirke politikere og administrasjonen for å skape godt samarbeidsklima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Fagligpolitiske samarbeidsmøter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Spørsmål til partiene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Innspill til partiprogrammene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991" marR="51991" marT="0" marB="0"/>
                </a:tc>
                <a:extLst>
                  <a:ext uri="{0D108BD9-81ED-4DB2-BD59-A6C34878D82A}">
                    <a16:rowId xmlns="" xmlns:a16="http://schemas.microsoft.com/office/drawing/2014/main" val="1982125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30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" y="39599"/>
            <a:ext cx="6242599" cy="532358"/>
          </a:xfrm>
          <a:prstGeom prst="rect">
            <a:avLst/>
          </a:prstGeom>
        </p:spPr>
      </p:pic>
      <p:graphicFrame>
        <p:nvGraphicFramePr>
          <p:cNvPr id="3" name="Tabell 2">
            <a:extLst>
              <a:ext uri="{FF2B5EF4-FFF2-40B4-BE49-F238E27FC236}">
                <a16:creationId xmlns="" xmlns:a16="http://schemas.microsoft.com/office/drawing/2014/main" id="{7F6F642E-28B6-451F-8441-B86F82DF12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401764"/>
              </p:ext>
            </p:extLst>
          </p:nvPr>
        </p:nvGraphicFramePr>
        <p:xfrm>
          <a:off x="210312" y="594359"/>
          <a:ext cx="11814048" cy="6101496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404872">
                  <a:extLst>
                    <a:ext uri="{9D8B030D-6E8A-4147-A177-3AD203B41FA5}">
                      <a16:colId xmlns="" xmlns:a16="http://schemas.microsoft.com/office/drawing/2014/main" val="759859538"/>
                    </a:ext>
                  </a:extLst>
                </a:gridCol>
                <a:gridCol w="2286000">
                  <a:extLst>
                    <a:ext uri="{9D8B030D-6E8A-4147-A177-3AD203B41FA5}">
                      <a16:colId xmlns="" xmlns:a16="http://schemas.microsoft.com/office/drawing/2014/main" val="3460248375"/>
                    </a:ext>
                  </a:extLst>
                </a:gridCol>
                <a:gridCol w="3364992">
                  <a:extLst>
                    <a:ext uri="{9D8B030D-6E8A-4147-A177-3AD203B41FA5}">
                      <a16:colId xmlns="" xmlns:a16="http://schemas.microsoft.com/office/drawing/2014/main" val="2427283396"/>
                    </a:ext>
                  </a:extLst>
                </a:gridCol>
                <a:gridCol w="1399032">
                  <a:extLst>
                    <a:ext uri="{9D8B030D-6E8A-4147-A177-3AD203B41FA5}">
                      <a16:colId xmlns="" xmlns:a16="http://schemas.microsoft.com/office/drawing/2014/main" val="2239163329"/>
                    </a:ext>
                  </a:extLst>
                </a:gridCol>
                <a:gridCol w="1335024">
                  <a:extLst>
                    <a:ext uri="{9D8B030D-6E8A-4147-A177-3AD203B41FA5}">
                      <a16:colId xmlns="" xmlns:a16="http://schemas.microsoft.com/office/drawing/2014/main" val="3425019637"/>
                    </a:ext>
                  </a:extLst>
                </a:gridCol>
                <a:gridCol w="1024128">
                  <a:extLst>
                    <a:ext uri="{9D8B030D-6E8A-4147-A177-3AD203B41FA5}">
                      <a16:colId xmlns="" xmlns:a16="http://schemas.microsoft.com/office/drawing/2014/main" val="2169038079"/>
                    </a:ext>
                  </a:extLst>
                </a:gridCol>
              </a:tblGrid>
              <a:tr h="285339"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Tariffmakt, organisering og organisasjonsbygging</a:t>
                      </a:r>
                      <a:endParaRPr lang="nb-NO" sz="100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48755976"/>
                  </a:ext>
                </a:extLst>
              </a:tr>
              <a:tr h="1285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Strategiske tiltak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Mål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Konkrete tiltak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Tidsfrist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Ansvar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Evaluering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="" xmlns:a16="http://schemas.microsoft.com/office/drawing/2014/main" val="868299757"/>
                  </a:ext>
                </a:extLst>
              </a:tr>
              <a:tr h="7870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Sørge for at alle medlemmer har en tillitsvalgt de enkelt kan kontakte</a:t>
                      </a:r>
                      <a:endParaRPr lang="nb-NO" sz="11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 eller kontaktperson på alle arbeidsplasser og tariffområder, hvor det er mulig.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Oppdaterte informasjonstavler på arbeidsplassene og foreningens nettsider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Jobbe for at det er tillitsvalgt eller kontaktperson på alle arbeidsplasser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Hovedtillitsvalgt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Løpende på styremøter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="" xmlns:a16="http://schemas.microsoft.com/office/drawing/2014/main" val="3924680041"/>
                  </a:ext>
                </a:extLst>
              </a:tr>
              <a:tr h="7870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 egne </a:t>
                      </a:r>
                      <a:r>
                        <a:rPr lang="nb-NO" sz="11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vervemål</a:t>
                      </a:r>
                      <a:r>
                        <a:rPr lang="nb-NO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på alle tariffområder</a:t>
                      </a:r>
                      <a:endParaRPr lang="nb-NO" sz="11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Økt medlemsantall: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KS 2%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 tariffområder 10%</a:t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Høyere utdanning 10%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Elever og lærlinger 5%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Studenter 5</a:t>
                      </a:r>
                      <a:r>
                        <a:rPr lang="nb-NO" sz="105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nb-NO" sz="105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Verving som eget punkt på styremøte og tillitsvalgtsamlinger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Skolering av verveansvarlig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Bruke tipshefte for bedre verving, samt strategiplan.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Verveansvarlig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="" xmlns:a16="http://schemas.microsoft.com/office/drawing/2014/main" val="605651339"/>
                  </a:ext>
                </a:extLst>
              </a:tr>
              <a:tr h="7710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Gjennomføre regelmessige arbeidsplassbesøk for å sikre kontakt med medlemmene og verve nye</a:t>
                      </a:r>
                      <a:endParaRPr lang="nb-NO" sz="11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Være synlige for medlemmene og for å verve nye </a:t>
                      </a:r>
                      <a:r>
                        <a:rPr lang="nb-NO" sz="105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medlemmer</a:t>
                      </a:r>
                      <a:endParaRPr lang="nb-NO" sz="105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Finne ut av hva medlemmene ønsker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Planlegge for 1-2 besøk eller aktivitet i uka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Bruke frikjøp til arbeidsplassbesøk</a:t>
                      </a:r>
                    </a:p>
                    <a:p>
                      <a:pPr marL="228600"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b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Yrkesseksjonene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="" xmlns:a16="http://schemas.microsoft.com/office/drawing/2014/main" val="584248107"/>
                  </a:ext>
                </a:extLst>
              </a:tr>
              <a:tr h="3855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Etablere klubber på arbeidsplassene og følge opp disse</a:t>
                      </a:r>
                      <a:endParaRPr lang="nb-NO" sz="11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Sørge for at medlemmene blir hørt og informert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Sørge for at det avholdes medlemsmøter på arbeidsplassene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="" xmlns:a16="http://schemas.microsoft.com/office/drawing/2014/main" val="3891225589"/>
                  </a:ext>
                </a:extLst>
              </a:tr>
              <a:tr h="8995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Sikre regelmessig aktivitet på videregående skoler, fagskoler, høyskoler og universiteter i samarbeid med forbundsregionen</a:t>
                      </a:r>
                      <a:endParaRPr lang="nb-NO" sz="11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Verving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Stå på stand i samarbeid med forbundsregion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b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="" xmlns:a16="http://schemas.microsoft.com/office/drawing/2014/main" val="3729651171"/>
                  </a:ext>
                </a:extLst>
              </a:tr>
              <a:tr h="8995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Velge hvilke tiltak som skal prioriteres fra handlingsplanen for mangfold og inkludering for å nå målsettingen for arbeidet</a:t>
                      </a:r>
                      <a:endParaRPr lang="nb-NO" sz="11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 kan være medlemmer og tillitsvalgte uansett bakgrunn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Samarbeid med Voksenopplæringen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Gjøre kjent hvorfor være organisert – Norske modellen.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="" xmlns:a16="http://schemas.microsoft.com/office/drawing/2014/main" val="2801728721"/>
                  </a:ext>
                </a:extLst>
              </a:tr>
              <a:tr h="6746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Sikre at Fagforbundets kommunikasjonsstrategi ivaretas</a:t>
                      </a:r>
                      <a:endParaRPr lang="nb-NO" sz="11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Økt deltagelse på aktiviteter og </a:t>
                      </a:r>
                      <a:r>
                        <a:rPr lang="nb-NO" sz="105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møter</a:t>
                      </a:r>
                      <a:endParaRPr lang="nb-NO" sz="105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Gjøre medlemmer og ikke medlemmer kjent med Fagforbundet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Bruke sosiale medier aktivt i alle ledd.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 skoleres i kommunikasjonsarbeid.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Oppfordre tillitsvalgte å komme med «glad saker»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Hovedtillitsvalgte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118" marR="45118" marT="0" marB="0"/>
                </a:tc>
                <a:extLst>
                  <a:ext uri="{0D108BD9-81ED-4DB2-BD59-A6C34878D82A}">
                    <a16:rowId xmlns="" xmlns:a16="http://schemas.microsoft.com/office/drawing/2014/main" val="999992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320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" y="94463"/>
            <a:ext cx="6791533" cy="579170"/>
          </a:xfrm>
          <a:prstGeom prst="rect">
            <a:avLst/>
          </a:prstGeom>
        </p:spPr>
      </p:pic>
      <p:graphicFrame>
        <p:nvGraphicFramePr>
          <p:cNvPr id="3" name="Tabell 2">
            <a:extLst>
              <a:ext uri="{FF2B5EF4-FFF2-40B4-BE49-F238E27FC236}">
                <a16:creationId xmlns="" xmlns:a16="http://schemas.microsoft.com/office/drawing/2014/main" id="{D7C0825F-B2F1-4901-A30F-B2D6F57F72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264987"/>
              </p:ext>
            </p:extLst>
          </p:nvPr>
        </p:nvGraphicFramePr>
        <p:xfrm>
          <a:off x="365761" y="777240"/>
          <a:ext cx="11082527" cy="583387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719071">
                  <a:extLst>
                    <a:ext uri="{9D8B030D-6E8A-4147-A177-3AD203B41FA5}">
                      <a16:colId xmlns="" xmlns:a16="http://schemas.microsoft.com/office/drawing/2014/main" val="605139602"/>
                    </a:ext>
                  </a:extLst>
                </a:gridCol>
                <a:gridCol w="1984248">
                  <a:extLst>
                    <a:ext uri="{9D8B030D-6E8A-4147-A177-3AD203B41FA5}">
                      <a16:colId xmlns="" xmlns:a16="http://schemas.microsoft.com/office/drawing/2014/main" val="606336390"/>
                    </a:ext>
                  </a:extLst>
                </a:gridCol>
                <a:gridCol w="3127248">
                  <a:extLst>
                    <a:ext uri="{9D8B030D-6E8A-4147-A177-3AD203B41FA5}">
                      <a16:colId xmlns="" xmlns:a16="http://schemas.microsoft.com/office/drawing/2014/main" val="4250923092"/>
                    </a:ext>
                  </a:extLst>
                </a:gridCol>
                <a:gridCol w="1527048">
                  <a:extLst>
                    <a:ext uri="{9D8B030D-6E8A-4147-A177-3AD203B41FA5}">
                      <a16:colId xmlns="" xmlns:a16="http://schemas.microsoft.com/office/drawing/2014/main" val="1266256708"/>
                    </a:ext>
                  </a:extLst>
                </a:gridCol>
                <a:gridCol w="1538666">
                  <a:extLst>
                    <a:ext uri="{9D8B030D-6E8A-4147-A177-3AD203B41FA5}">
                      <a16:colId xmlns="" xmlns:a16="http://schemas.microsoft.com/office/drawing/2014/main" val="3417174181"/>
                    </a:ext>
                  </a:extLst>
                </a:gridCol>
                <a:gridCol w="1186246">
                  <a:extLst>
                    <a:ext uri="{9D8B030D-6E8A-4147-A177-3AD203B41FA5}">
                      <a16:colId xmlns="" xmlns:a16="http://schemas.microsoft.com/office/drawing/2014/main" val="2074089859"/>
                    </a:ext>
                  </a:extLst>
                </a:gridCol>
              </a:tblGrid>
              <a:tr h="266246"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Ideologisk skolering</a:t>
                      </a:r>
                      <a:endParaRPr lang="nb-NO" sz="100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90705610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Strategiske tiltak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Mål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Konkrete tiltak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Tidsfrist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Ansvar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Evaluering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extLst>
                  <a:ext uri="{0D108BD9-81ED-4DB2-BD59-A6C34878D82A}">
                    <a16:rowId xmlns="" xmlns:a16="http://schemas.microsoft.com/office/drawing/2014/main" val="2044232429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Sikre at tillitsvalgte deltar på skolering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Skolerte tillitsvalgte i alle ledd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 tillitsvalgte skal gjennomføre Fase 1 og Fase 2.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Sende tillitsvalgte på kurs som er aktuelle for deres rolle</a:t>
                      </a:r>
                      <a:r>
                        <a:rPr lang="nb-NO" sz="105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nb-NO" sz="105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Opplæringsansvarlig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extLst>
                  <a:ext uri="{0D108BD9-81ED-4DB2-BD59-A6C34878D82A}">
                    <a16:rowId xmlns="" xmlns:a16="http://schemas.microsoft.com/office/drawing/2014/main" val="259617859"/>
                  </a:ext>
                </a:extLst>
              </a:tr>
              <a:tr h="43486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Formidle kunnskap om dagsaktuelle temaer og Fagforbundets politiske, faglige og ideologiske budskap på yrkes-, fag- og tillitsvalgtsamlinger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 skal være oppdatert på aktuelle temaer.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Medlemmer som er engasjerte og kjenner Fagforbundets budskap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½ dags samlinger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2-dagers samling</a:t>
                      </a:r>
                      <a:b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-Tariff 2020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Minimum 2 medlemsmøter i året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Forslag til tema: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Pensjon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Arbeidsgivers styringsrett – Arbeidstakers rettigheter og plikter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Arbeidsmiljø i endring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Minimum 2 fagkvelder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Forslag til tema: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Førstehjelpskurs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Psykisk helse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Relasjoner (sammen med Tønsberg)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Bruk av tvang og makt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13.02 YHS</a:t>
                      </a:r>
                      <a:b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13.03 YKKO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10.04 YKA/YST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12.06 ALLE TV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21.08 YHS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09.10 YKKO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13.11 YKA/YST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11.12 ALLE (HA og vedtekter)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12-13.09 ALLE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Vår og høst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Vår og høst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Hovedtillitsvalgte</a:t>
                      </a:r>
                      <a:b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Leder</a:t>
                      </a:r>
                      <a:b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Yrkesseksjonsleder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Yrkesseksjonene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433" marR="48433" marT="0" marB="0"/>
                </a:tc>
                <a:extLst>
                  <a:ext uri="{0D108BD9-81ED-4DB2-BD59-A6C34878D82A}">
                    <a16:rowId xmlns="" xmlns:a16="http://schemas.microsoft.com/office/drawing/2014/main" val="3044784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192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" y="94463"/>
            <a:ext cx="6791533" cy="579170"/>
          </a:xfrm>
          <a:prstGeom prst="rect">
            <a:avLst/>
          </a:prstGeom>
        </p:spPr>
      </p:pic>
      <p:graphicFrame>
        <p:nvGraphicFramePr>
          <p:cNvPr id="3" name="Tabell 2">
            <a:extLst>
              <a:ext uri="{FF2B5EF4-FFF2-40B4-BE49-F238E27FC236}">
                <a16:creationId xmlns="" xmlns:a16="http://schemas.microsoft.com/office/drawing/2014/main" id="{198F1916-4541-42CD-B8CA-749D242ED0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461400"/>
              </p:ext>
            </p:extLst>
          </p:nvPr>
        </p:nvGraphicFramePr>
        <p:xfrm>
          <a:off x="256032" y="868680"/>
          <a:ext cx="11128249" cy="5619903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945424">
                  <a:extLst>
                    <a:ext uri="{9D8B030D-6E8A-4147-A177-3AD203B41FA5}">
                      <a16:colId xmlns="" xmlns:a16="http://schemas.microsoft.com/office/drawing/2014/main" val="1364441159"/>
                    </a:ext>
                  </a:extLst>
                </a:gridCol>
                <a:gridCol w="1944662">
                  <a:extLst>
                    <a:ext uri="{9D8B030D-6E8A-4147-A177-3AD203B41FA5}">
                      <a16:colId xmlns="" xmlns:a16="http://schemas.microsoft.com/office/drawing/2014/main" val="3691844028"/>
                    </a:ext>
                  </a:extLst>
                </a:gridCol>
                <a:gridCol w="2701637">
                  <a:extLst>
                    <a:ext uri="{9D8B030D-6E8A-4147-A177-3AD203B41FA5}">
                      <a16:colId xmlns="" xmlns:a16="http://schemas.microsoft.com/office/drawing/2014/main" val="999874745"/>
                    </a:ext>
                  </a:extLst>
                </a:gridCol>
                <a:gridCol w="1620678">
                  <a:extLst>
                    <a:ext uri="{9D8B030D-6E8A-4147-A177-3AD203B41FA5}">
                      <a16:colId xmlns="" xmlns:a16="http://schemas.microsoft.com/office/drawing/2014/main" val="2014477663"/>
                    </a:ext>
                  </a:extLst>
                </a:gridCol>
                <a:gridCol w="1726639">
                  <a:extLst>
                    <a:ext uri="{9D8B030D-6E8A-4147-A177-3AD203B41FA5}">
                      <a16:colId xmlns="" xmlns:a16="http://schemas.microsoft.com/office/drawing/2014/main" val="3651882047"/>
                    </a:ext>
                  </a:extLst>
                </a:gridCol>
                <a:gridCol w="1189209">
                  <a:extLst>
                    <a:ext uri="{9D8B030D-6E8A-4147-A177-3AD203B41FA5}">
                      <a16:colId xmlns="" xmlns:a16="http://schemas.microsoft.com/office/drawing/2014/main" val="3665110968"/>
                    </a:ext>
                  </a:extLst>
                </a:gridCol>
              </a:tblGrid>
              <a:tr h="417391"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Fag- kompetanse- og yrkesutvikling</a:t>
                      </a:r>
                      <a:endParaRPr lang="nb-NO" sz="105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66422202"/>
                  </a:ext>
                </a:extLst>
              </a:tr>
              <a:tr h="2669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Strategiske tiltak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Mål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Konkrete tiltak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Tidsfrist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Ansvar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Evaluering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extLst>
                  <a:ext uri="{0D108BD9-81ED-4DB2-BD59-A6C34878D82A}">
                    <a16:rowId xmlns="" xmlns:a16="http://schemas.microsoft.com/office/drawing/2014/main" val="654797087"/>
                  </a:ext>
                </a:extLst>
              </a:tr>
              <a:tr h="1409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Bistå de tillitsvalgte i gjennomføringa av drøftingsmøter med arbeidsgiver i alle tariffområder for å utarbeide og iverksette kompetanseplaner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Kompetanseplaner på alle arbeidsplasser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Medlemmene får kompetansehevende tiltak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Kreve drøftingsmøter med arbeidsgiver på alle nivåer.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Bistå plasstillitsvalgte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 på tillitsvalgtsamling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extLst>
                  <a:ext uri="{0D108BD9-81ED-4DB2-BD59-A6C34878D82A}">
                    <a16:rowId xmlns="" xmlns:a16="http://schemas.microsoft.com/office/drawing/2014/main" val="3977634654"/>
                  </a:ext>
                </a:extLst>
              </a:tr>
              <a:tr h="1251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Arbeide opp mot arbeidsgiver og andre aktører for å øke antall læreplasser i alle virksomheter, spesielt i offentlig sektor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 opprettes flere læreplasser i tråd med arbeidslivets og samfunnets behov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Leserbrev fra yrkesseksjonene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Fagligpolitiske samarbeidsmøter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Drøftingsmøte med arbeidsgivere på alle nivåer.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Hovedtillitsvalgte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extLst>
                  <a:ext uri="{0D108BD9-81ED-4DB2-BD59-A6C34878D82A}">
                    <a16:rowId xmlns="" xmlns:a16="http://schemas.microsoft.com/office/drawing/2014/main" val="529251286"/>
                  </a:ext>
                </a:extLst>
              </a:tr>
              <a:tr h="13047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Jobbe for at flere voksne tar fagbrev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Yrkesfagene får høyere status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Sikre hele og faste stillinger og høyere lønn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Styrke yrkesidentitet, stolthet og tilhørighet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Informere om de ulike stipendordningene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Synligjøre fordelene med fagbrev.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Informere om ulike utdanningsveier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Arbeide for tilrettelegging på arbeidsplassen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Hovedtillitsvalgte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Yrkesseksjonene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extLst>
                  <a:ext uri="{0D108BD9-81ED-4DB2-BD59-A6C34878D82A}">
                    <a16:rowId xmlns="" xmlns:a16="http://schemas.microsoft.com/office/drawing/2014/main" val="279707855"/>
                  </a:ext>
                </a:extLst>
              </a:tr>
              <a:tr h="8341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Bidra til medvirkning knyttet til digitalisering og IKT-løsninger på arbeidsplassen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Sørge for bred medvirkning og opplæring i prosesser knyttet til digitalisering. 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Påse at arbeidsgiver avsetter tid og muligheter for medvirkning og opplæring til alle ansatte.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276" marR="49276" marT="0" marB="0"/>
                </a:tc>
                <a:extLst>
                  <a:ext uri="{0D108BD9-81ED-4DB2-BD59-A6C34878D82A}">
                    <a16:rowId xmlns="" xmlns:a16="http://schemas.microsoft.com/office/drawing/2014/main" val="3735214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023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" y="94463"/>
            <a:ext cx="6791533" cy="579170"/>
          </a:xfrm>
          <a:prstGeom prst="rect">
            <a:avLst/>
          </a:prstGeom>
        </p:spPr>
      </p:pic>
      <p:graphicFrame>
        <p:nvGraphicFramePr>
          <p:cNvPr id="3" name="Tabell 2">
            <a:extLst>
              <a:ext uri="{FF2B5EF4-FFF2-40B4-BE49-F238E27FC236}">
                <a16:creationId xmlns="" xmlns:a16="http://schemas.microsoft.com/office/drawing/2014/main" id="{DFAA945D-E619-46D2-AA1D-B19E0E3DA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341764"/>
              </p:ext>
            </p:extLst>
          </p:nvPr>
        </p:nvGraphicFramePr>
        <p:xfrm>
          <a:off x="265176" y="804672"/>
          <a:ext cx="11603735" cy="5812667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004859">
                  <a:extLst>
                    <a:ext uri="{9D8B030D-6E8A-4147-A177-3AD203B41FA5}">
                      <a16:colId xmlns="" xmlns:a16="http://schemas.microsoft.com/office/drawing/2014/main" val="3047053700"/>
                    </a:ext>
                  </a:extLst>
                </a:gridCol>
                <a:gridCol w="2139785">
                  <a:extLst>
                    <a:ext uri="{9D8B030D-6E8A-4147-A177-3AD203B41FA5}">
                      <a16:colId xmlns="" xmlns:a16="http://schemas.microsoft.com/office/drawing/2014/main" val="133625397"/>
                    </a:ext>
                  </a:extLst>
                </a:gridCol>
                <a:gridCol w="2799342">
                  <a:extLst>
                    <a:ext uri="{9D8B030D-6E8A-4147-A177-3AD203B41FA5}">
                      <a16:colId xmlns="" xmlns:a16="http://schemas.microsoft.com/office/drawing/2014/main" val="2539636872"/>
                    </a:ext>
                  </a:extLst>
                </a:gridCol>
                <a:gridCol w="1646111">
                  <a:extLst>
                    <a:ext uri="{9D8B030D-6E8A-4147-A177-3AD203B41FA5}">
                      <a16:colId xmlns="" xmlns:a16="http://schemas.microsoft.com/office/drawing/2014/main" val="643732019"/>
                    </a:ext>
                  </a:extLst>
                </a:gridCol>
                <a:gridCol w="1781833">
                  <a:extLst>
                    <a:ext uri="{9D8B030D-6E8A-4147-A177-3AD203B41FA5}">
                      <a16:colId xmlns="" xmlns:a16="http://schemas.microsoft.com/office/drawing/2014/main" val="4244405553"/>
                    </a:ext>
                  </a:extLst>
                </a:gridCol>
                <a:gridCol w="1231805">
                  <a:extLst>
                    <a:ext uri="{9D8B030D-6E8A-4147-A177-3AD203B41FA5}">
                      <a16:colId xmlns="" xmlns:a16="http://schemas.microsoft.com/office/drawing/2014/main" val="3219956548"/>
                    </a:ext>
                  </a:extLst>
                </a:gridCol>
              </a:tblGrid>
              <a:tr h="344352"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Valgkamp og faglig-politisk påvirkning</a:t>
                      </a:r>
                      <a:endParaRPr lang="nb-NO" sz="105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08869884"/>
                  </a:ext>
                </a:extLst>
              </a:tr>
              <a:tr h="2202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Strategiske tiltak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Mål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Konkrete tiltak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Tidsfrist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Ansvar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Evaluering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extLst>
                  <a:ext uri="{0D108BD9-81ED-4DB2-BD59-A6C34878D82A}">
                    <a16:rowId xmlns="" xmlns:a16="http://schemas.microsoft.com/office/drawing/2014/main" val="319316900"/>
                  </a:ext>
                </a:extLst>
              </a:tr>
              <a:tr h="1901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Etablere allianser og videreutvikle det faglig-politiske samarbeidet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Følge lokale samarbeidsavtaler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Påvirke politiske beslutninger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Jobbe for å opprette samarbeidsavtaler med alle partier på rød/grønn side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Innarbeide Fagforbundets politikk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Deltakelse på samarbeidskonferanser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Samarbeidsmøter/ påvirkningsarbeid med politiske partier som støtter våre saker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Møte opp i politiske møter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Invitere politikere til kommunale arbeidsplasser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Opprette samarbeidsavtaler med alle partier på rød/grønn side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extLst>
                  <a:ext uri="{0D108BD9-81ED-4DB2-BD59-A6C34878D82A}">
                    <a16:rowId xmlns="" xmlns:a16="http://schemas.microsoft.com/office/drawing/2014/main" val="794853151"/>
                  </a:ext>
                </a:extLst>
              </a:tr>
              <a:tr h="12267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Jobbe fram lokale, politiske saker som medlemmene synes er viktige i valgkampen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Saker som er viktige for våre medlemmer og Fagforbundet blir synliggjort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Kartlegge hva som er viktig for medlemmene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Få med det som er viktig i valgmateriell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Stille de viktige spørsmålene til de politiske partiene.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Synlige i media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Før sommeren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Yrkesseksjonene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extLst>
                  <a:ext uri="{0D108BD9-81ED-4DB2-BD59-A6C34878D82A}">
                    <a16:rowId xmlns="" xmlns:a16="http://schemas.microsoft.com/office/drawing/2014/main" val="1180581106"/>
                  </a:ext>
                </a:extLst>
              </a:tr>
              <a:tr h="5241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Gjennomføre faglig-politisk skolering for tillitsvalgte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Få gjennomslag for Fagforbundets politikk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 i fagligpolitisk arbeid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 for tillitsvalgte i aktuelle temaer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extLst>
                  <a:ext uri="{0D108BD9-81ED-4DB2-BD59-A6C34878D82A}">
                    <a16:rowId xmlns="" xmlns:a16="http://schemas.microsoft.com/office/drawing/2014/main" val="118146809"/>
                  </a:ext>
                </a:extLst>
              </a:tr>
              <a:tr h="15711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Møte medlemmene gjennom valgkampaktivitet som arbeidsplassbesøk, medlemsmøter og bruk av sosiale medier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Være synlige i valgkampen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Få våre medlemmer til å bruke stemmeretten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Synliggjøre hva som er viktig for Fagforbundet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på stand i ukene før valget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Bruke sosiale medier og nettsiden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Medlemsmøte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Informasjon til arbeidsplassene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Arbeidsplassbesøk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Yrkesseksjonene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 i oktober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1394" marR="51394" marT="0" marB="0"/>
                </a:tc>
                <a:extLst>
                  <a:ext uri="{0D108BD9-81ED-4DB2-BD59-A6C34878D82A}">
                    <a16:rowId xmlns="" xmlns:a16="http://schemas.microsoft.com/office/drawing/2014/main" val="3027579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115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" y="94463"/>
            <a:ext cx="6791533" cy="579170"/>
          </a:xfrm>
          <a:prstGeom prst="rect">
            <a:avLst/>
          </a:prstGeom>
        </p:spPr>
      </p:pic>
      <p:graphicFrame>
        <p:nvGraphicFramePr>
          <p:cNvPr id="3" name="Tabell 2">
            <a:extLst>
              <a:ext uri="{FF2B5EF4-FFF2-40B4-BE49-F238E27FC236}">
                <a16:creationId xmlns="" xmlns:a16="http://schemas.microsoft.com/office/drawing/2014/main" id="{0C8DE8E2-2F5B-413A-98FD-9F7261FDDA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541899"/>
              </p:ext>
            </p:extLst>
          </p:nvPr>
        </p:nvGraphicFramePr>
        <p:xfrm>
          <a:off x="228600" y="787905"/>
          <a:ext cx="11512296" cy="5879609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2011475">
                  <a:extLst>
                    <a:ext uri="{9D8B030D-6E8A-4147-A177-3AD203B41FA5}">
                      <a16:colId xmlns="" xmlns:a16="http://schemas.microsoft.com/office/drawing/2014/main" val="1828202859"/>
                    </a:ext>
                  </a:extLst>
                </a:gridCol>
                <a:gridCol w="2010687">
                  <a:extLst>
                    <a:ext uri="{9D8B030D-6E8A-4147-A177-3AD203B41FA5}">
                      <a16:colId xmlns="" xmlns:a16="http://schemas.microsoft.com/office/drawing/2014/main" val="508767285"/>
                    </a:ext>
                  </a:extLst>
                </a:gridCol>
                <a:gridCol w="2793801">
                  <a:extLst>
                    <a:ext uri="{9D8B030D-6E8A-4147-A177-3AD203B41FA5}">
                      <a16:colId xmlns="" xmlns:a16="http://schemas.microsoft.com/office/drawing/2014/main" val="2585002796"/>
                    </a:ext>
                  </a:extLst>
                </a:gridCol>
                <a:gridCol w="1675967">
                  <a:extLst>
                    <a:ext uri="{9D8B030D-6E8A-4147-A177-3AD203B41FA5}">
                      <a16:colId xmlns="" xmlns:a16="http://schemas.microsoft.com/office/drawing/2014/main" val="863006981"/>
                    </a:ext>
                  </a:extLst>
                </a:gridCol>
                <a:gridCol w="1788064">
                  <a:extLst>
                    <a:ext uri="{9D8B030D-6E8A-4147-A177-3AD203B41FA5}">
                      <a16:colId xmlns="" xmlns:a16="http://schemas.microsoft.com/office/drawing/2014/main" val="2094539439"/>
                    </a:ext>
                  </a:extLst>
                </a:gridCol>
                <a:gridCol w="1232302">
                  <a:extLst>
                    <a:ext uri="{9D8B030D-6E8A-4147-A177-3AD203B41FA5}">
                      <a16:colId xmlns="" xmlns:a16="http://schemas.microsoft.com/office/drawing/2014/main" val="1283096224"/>
                    </a:ext>
                  </a:extLst>
                </a:gridCol>
              </a:tblGrid>
              <a:tr h="267948"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Lokal markeringer og tiltak</a:t>
                      </a:r>
                      <a:endParaRPr lang="nb-NO" sz="100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663944"/>
                  </a:ext>
                </a:extLst>
              </a:tr>
              <a:tr h="249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Strategiske tiltak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Mål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Konkrete tiltak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Tidsfrist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Ansvar</a:t>
                      </a:r>
                      <a:endParaRPr lang="nb-NO" sz="120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Evaluering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extLst>
                  <a:ext uri="{0D108BD9-81ED-4DB2-BD59-A6C34878D82A}">
                    <a16:rowId xmlns="" xmlns:a16="http://schemas.microsoft.com/office/drawing/2014/main" val="2619989412"/>
                  </a:ext>
                </a:extLst>
              </a:tr>
              <a:tr h="13804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Informasjon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Nå ut med informasjon til alle medlemmer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-Sende ut infoplakater, oppdatere hjemmesiden og Facebooksiden kontinuerlig (minst 1 gang pr. måned) Alle aktiviteter skal legges på nettsiden.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Bruke SMS – Fane2/Medlemsportalen.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Lage plakater, god markedsføring.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Ukens Tillitsvalgts profil på nettsidene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Løpende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Opplæringsansvarig</a:t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Yrkesseksjonene</a:t>
                      </a:r>
                      <a:b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Løpende på styremøter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extLst>
                  <a:ext uri="{0D108BD9-81ED-4DB2-BD59-A6C34878D82A}">
                    <a16:rowId xmlns="" xmlns:a16="http://schemas.microsoft.com/office/drawing/2014/main" val="4123182268"/>
                  </a:ext>
                </a:extLst>
              </a:tr>
              <a:tr h="5538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Styremøter 2019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Drift av foreningen mellom årsmøtene, ihht vedtekter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Avholde styremøte 1 gang i måneden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Hovedregel andre onsdagen hver måned. (iflg. Årshjul)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Leder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extLst>
                  <a:ext uri="{0D108BD9-81ED-4DB2-BD59-A6C34878D82A}">
                    <a16:rowId xmlns="" xmlns:a16="http://schemas.microsoft.com/office/drawing/2014/main" val="1068952912"/>
                  </a:ext>
                </a:extLst>
              </a:tr>
              <a:tr h="5538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Yrkesseksjons styremøte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Aktivitet i yrkesseksjonene og yrkesfaglige tilbud til medlemmene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Følge egen handlingsplan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Distribuere informasjon til tillitsvalgte og medlemmer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Yrkesseksjonsledere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extLst>
                  <a:ext uri="{0D108BD9-81ED-4DB2-BD59-A6C34878D82A}">
                    <a16:rowId xmlns="" xmlns:a16="http://schemas.microsoft.com/office/drawing/2014/main" val="2357278005"/>
                  </a:ext>
                </a:extLst>
              </a:tr>
              <a:tr h="17193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Samhandling tillitsvalgte og vernetjenesten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Rolleforståelse tillitsvalgte/verneombud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Samarbeid tillitsvalgt og verneombud med utgangspunkt i konkrete saker.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Tillitsvalgte oppfordre medlemmer til å bli verneombud 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Bistand og veiledning til verneombud i Fagforbundet.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 for tillitsvalgte og verneombud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Fortløpende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Vår og høst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Hovedtillitsvalgt og Hovedverneombud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extLst>
                  <a:ext uri="{0D108BD9-81ED-4DB2-BD59-A6C34878D82A}">
                    <a16:rowId xmlns="" xmlns:a16="http://schemas.microsoft.com/office/drawing/2014/main" val="2840146829"/>
                  </a:ext>
                </a:extLst>
              </a:tr>
              <a:tr h="11076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Pensjonist aktivitet</a:t>
                      </a:r>
                      <a:endParaRPr lang="nb-NO" sz="120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Tilbud til pensjonister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Lage kurs/temadag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Samarbeid med pensjonistutvalg på forbundsregion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Opprette kontakt med andre pensjonistforbund i kommunen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Pensjonist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309" marR="36309" marT="0" marB="0"/>
                </a:tc>
                <a:extLst>
                  <a:ext uri="{0D108BD9-81ED-4DB2-BD59-A6C34878D82A}">
                    <a16:rowId xmlns="" xmlns:a16="http://schemas.microsoft.com/office/drawing/2014/main" val="3409943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862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37" y="94463"/>
            <a:ext cx="6791533" cy="579170"/>
          </a:xfrm>
          <a:prstGeom prst="rect">
            <a:avLst/>
          </a:prstGeom>
        </p:spPr>
      </p:pic>
      <p:graphicFrame>
        <p:nvGraphicFramePr>
          <p:cNvPr id="4" name="Tabell 3">
            <a:extLst>
              <a:ext uri="{FF2B5EF4-FFF2-40B4-BE49-F238E27FC236}">
                <a16:creationId xmlns="" xmlns:a16="http://schemas.microsoft.com/office/drawing/2014/main" id="{1D8C2BAD-2543-413A-8DB9-D24E2DC657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939608"/>
              </p:ext>
            </p:extLst>
          </p:nvPr>
        </p:nvGraphicFramePr>
        <p:xfrm>
          <a:off x="438912" y="1077832"/>
          <a:ext cx="11347704" cy="510351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982716">
                  <a:extLst>
                    <a:ext uri="{9D8B030D-6E8A-4147-A177-3AD203B41FA5}">
                      <a16:colId xmlns="" xmlns:a16="http://schemas.microsoft.com/office/drawing/2014/main" val="2174103120"/>
                    </a:ext>
                  </a:extLst>
                </a:gridCol>
                <a:gridCol w="1981938">
                  <a:extLst>
                    <a:ext uri="{9D8B030D-6E8A-4147-A177-3AD203B41FA5}">
                      <a16:colId xmlns="" xmlns:a16="http://schemas.microsoft.com/office/drawing/2014/main" val="337552801"/>
                    </a:ext>
                  </a:extLst>
                </a:gridCol>
                <a:gridCol w="2753859">
                  <a:extLst>
                    <a:ext uri="{9D8B030D-6E8A-4147-A177-3AD203B41FA5}">
                      <a16:colId xmlns="" xmlns:a16="http://schemas.microsoft.com/office/drawing/2014/main" val="4083458238"/>
                    </a:ext>
                  </a:extLst>
                </a:gridCol>
                <a:gridCol w="1652005">
                  <a:extLst>
                    <a:ext uri="{9D8B030D-6E8A-4147-A177-3AD203B41FA5}">
                      <a16:colId xmlns="" xmlns:a16="http://schemas.microsoft.com/office/drawing/2014/main" val="2416489366"/>
                    </a:ext>
                  </a:extLst>
                </a:gridCol>
                <a:gridCol w="1762501">
                  <a:extLst>
                    <a:ext uri="{9D8B030D-6E8A-4147-A177-3AD203B41FA5}">
                      <a16:colId xmlns="" xmlns:a16="http://schemas.microsoft.com/office/drawing/2014/main" val="292890665"/>
                    </a:ext>
                  </a:extLst>
                </a:gridCol>
                <a:gridCol w="1214685">
                  <a:extLst>
                    <a:ext uri="{9D8B030D-6E8A-4147-A177-3AD203B41FA5}">
                      <a16:colId xmlns="" xmlns:a16="http://schemas.microsoft.com/office/drawing/2014/main" val="2646770680"/>
                    </a:ext>
                  </a:extLst>
                </a:gridCol>
              </a:tblGrid>
              <a:tr h="8757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Jubilanttilstelning</a:t>
                      </a:r>
                      <a:endParaRPr lang="nb-NO" sz="120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Takke for langt medlemskap</a:t>
                      </a:r>
                      <a:endParaRPr lang="nb-NO" sz="105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Middag for jubilanter 40 år i LO og 25 år i Fagforbundet.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Merke/diplom utdeling</a:t>
                      </a:r>
                      <a:endParaRPr lang="nb-NO" sz="105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20.september</a:t>
                      </a:r>
                      <a:endParaRPr lang="nb-NO" sz="105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endParaRPr lang="nb-NO" sz="105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</a:t>
                      </a:r>
                      <a:endParaRPr lang="nb-NO" sz="105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47482403"/>
                  </a:ext>
                </a:extLst>
              </a:tr>
              <a:tr h="10946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Sommerpatruljen</a:t>
                      </a:r>
                      <a:endParaRPr lang="nb-NO" sz="120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Snakke med unge arbeidstakere om rettigheter og plikter i arbeidslivet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samarbeid med LO i Vestfold og Forbundsregion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Stille med deltagere i sommerpatruljen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93540163"/>
                  </a:ext>
                </a:extLst>
              </a:tr>
              <a:tr h="6908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Ungdomsutvalg</a:t>
                      </a:r>
                      <a:endParaRPr lang="nb-NO" sz="120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Tilbud til unge medlemmer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Samarbeide med ungdomstillitsvalgte på forbundsregion og lokale foreninger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Ungdomstillitsvalgt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58463167"/>
                  </a:ext>
                </a:extLst>
              </a:tr>
              <a:tr h="6908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Kulturtiltak for barn</a:t>
                      </a:r>
                      <a:endParaRPr lang="nb-NO" sz="120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Stimulere til fysiske og/eller kulturelle aktivitet med fokus for barn.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Støtte prosjekter for barn i Horten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30617253"/>
                  </a:ext>
                </a:extLst>
              </a:tr>
              <a:tr h="8757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Kvinnedagen 8 mars</a:t>
                      </a:r>
                      <a:endParaRPr lang="nb-NO" sz="120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 oppmerksomhet til våre medlemmer.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Forslag: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Fruktkurver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mars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Styret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Styremøtet april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12212043"/>
                  </a:ext>
                </a:extLst>
              </a:tr>
              <a:tr h="8757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mai</a:t>
                      </a:r>
                      <a:endParaRPr lang="nb-NO" sz="1200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Synliggjøre Fagforbundets politikk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nb-NO" sz="1050" b="1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samarbeid med LO Horten</a:t>
                      </a:r>
                    </a:p>
                    <a:p>
                      <a:pPr marL="228600"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mai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 tillitsvalgte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457950" algn="l"/>
                        </a:tabLst>
                      </a:pPr>
                      <a:r>
                        <a:rPr lang="nb-NO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Styremøtet mai</a:t>
                      </a:r>
                      <a:endParaRPr lang="nb-NO" sz="1050" b="1" dirty="0">
                        <a:solidFill>
                          <a:srgbClr val="94363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97078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555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1326</Words>
  <Application>Microsoft Office PowerPoint</Application>
  <PresentationFormat>Widescreen</PresentationFormat>
  <Paragraphs>516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Times New Roman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Horten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Malin Bystrøm</dc:creator>
  <cp:lastModifiedBy>Malin Bystrøm</cp:lastModifiedBy>
  <cp:revision>13</cp:revision>
  <dcterms:created xsi:type="dcterms:W3CDTF">2019-01-11T09:31:36Z</dcterms:created>
  <dcterms:modified xsi:type="dcterms:W3CDTF">2019-01-20T12:00:26Z</dcterms:modified>
</cp:coreProperties>
</file>