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60" r:id="rId8"/>
    <p:sldId id="262" r:id="rId9"/>
    <p:sldId id="261" r:id="rId10"/>
    <p:sldId id="263" r:id="rId11"/>
    <p:sldId id="264" r:id="rId12"/>
    <p:sldId id="259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0B0"/>
    <a:srgbClr val="666666"/>
    <a:srgbClr val="FC3729"/>
    <a:srgbClr val="FFFFFF"/>
    <a:srgbClr val="FAF8F4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ys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46F890A9-2807-4EBB-B81D-B2AA78EC7F39}" styleName="Mørk stil 2 - uthevingsfarge 5 / uthevingsfarg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ys stil 2 - uthevingsfarg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ys stil 2 - uthevingsfarg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ys stil 2 - uthevingsfarg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ys stil 2 - uthevingsfarg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Temastil 1 - uthevingsfarg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909" autoAdjust="0"/>
  </p:normalViewPr>
  <p:slideViewPr>
    <p:cSldViewPr snapToGrid="0" snapToObjects="1">
      <p:cViewPr varScale="1">
        <p:scale>
          <a:sx n="93" d="100"/>
          <a:sy n="93" d="100"/>
        </p:scale>
        <p:origin x="77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3601" y="1868379"/>
            <a:ext cx="7245480" cy="65594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3601" y="2524318"/>
            <a:ext cx="7245480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15" name="Bilde 14" descr="Hjertet(RGB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2843"/>
            <a:ext cx="9144000" cy="1304925"/>
          </a:xfrm>
          <a:prstGeom prst="rect">
            <a:avLst/>
          </a:prstGeom>
        </p:spPr>
      </p:pic>
      <p:pic>
        <p:nvPicPr>
          <p:cNvPr id="17" name="Bilde 16" descr="Fagforbundet logo-0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1" y="528557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abell 3"/>
          <p:cNvSpPr>
            <a:spLocks noGrp="1"/>
          </p:cNvSpPr>
          <p:nvPr>
            <p:ph type="tbl" sz="quarter" idx="10"/>
          </p:nvPr>
        </p:nvSpPr>
        <p:spPr>
          <a:xfrm>
            <a:off x="588385" y="1514475"/>
            <a:ext cx="7695190" cy="28805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en tabell</a:t>
            </a:r>
            <a:endParaRPr lang="nb-NO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8385" y="545112"/>
            <a:ext cx="7967232" cy="8572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pic>
        <p:nvPicPr>
          <p:cNvPr id="5" name="Bilde 4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" y="4585429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8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3601" y="1868379"/>
            <a:ext cx="7245480" cy="65594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3601" y="2524318"/>
            <a:ext cx="7245480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7" name="Bilde 6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1" y="528557"/>
            <a:ext cx="1574660" cy="291958"/>
          </a:xfrm>
          <a:prstGeom prst="rect">
            <a:avLst/>
          </a:prstGeom>
        </p:spPr>
      </p:pic>
      <p:pic>
        <p:nvPicPr>
          <p:cNvPr id="9" name="Bilde 8" descr="Hjertet(RGB)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2843"/>
            <a:ext cx="91440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56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8385" y="1590457"/>
            <a:ext cx="7967230" cy="2825540"/>
          </a:xfr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SzPct val="100000"/>
              <a:buFontTx/>
              <a:buBlip>
                <a:blip r:embed="rId2"/>
              </a:buBlip>
              <a:defRPr u="none" strike="noStrike">
                <a:ln>
                  <a:noFill/>
                </a:ln>
              </a:defRPr>
            </a:lvl1pPr>
            <a:lvl2pPr>
              <a:spcAft>
                <a:spcPts val="600"/>
              </a:spcAft>
              <a:buClr>
                <a:srgbClr val="FC3729"/>
              </a:buClr>
              <a:defRPr/>
            </a:lvl2pPr>
            <a:lvl3pPr>
              <a:spcAft>
                <a:spcPts val="600"/>
              </a:spcAft>
              <a:buClr>
                <a:srgbClr val="FC3729"/>
              </a:buClr>
              <a:defRPr/>
            </a:lvl3pPr>
            <a:lvl4pPr>
              <a:spcAft>
                <a:spcPts val="600"/>
              </a:spcAft>
              <a:buClr>
                <a:srgbClr val="FC3729"/>
              </a:buClr>
              <a:defRPr/>
            </a:lvl4pPr>
            <a:lvl5pPr>
              <a:spcAft>
                <a:spcPts val="600"/>
              </a:spcAft>
              <a:buClr>
                <a:srgbClr val="FC3729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8385" y="545112"/>
            <a:ext cx="7967232" cy="8572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pic>
        <p:nvPicPr>
          <p:cNvPr id="4" name="Bilde 3" descr="Fagforbundet logo-0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" y="4585429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85" y="545112"/>
            <a:ext cx="7967232" cy="8572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385" y="1392379"/>
            <a:ext cx="7967230" cy="2778932"/>
          </a:xfrm>
        </p:spPr>
        <p:txBody>
          <a:bodyPr/>
          <a:lstStyle>
            <a:lvl1pPr marL="342900" indent="-342000">
              <a:lnSpc>
                <a:spcPct val="100000"/>
              </a:lnSpc>
              <a:spcAft>
                <a:spcPts val="600"/>
              </a:spcAft>
              <a:buClr>
                <a:srgbClr val="FC3729"/>
              </a:buClr>
              <a:buSzPct val="100000"/>
              <a:buFont typeface="Source Sans Pro" panose="020B0503030403020204" pitchFamily="34" charset="0"/>
              <a:buChar char="→"/>
              <a:defRPr sz="1600" u="none" strike="noStrike">
                <a:ln>
                  <a:noFill/>
                </a:ln>
              </a:defRPr>
            </a:lvl1pPr>
            <a:lvl2pPr>
              <a:spcAft>
                <a:spcPts val="600"/>
              </a:spcAft>
              <a:buClr>
                <a:srgbClr val="FC3729"/>
              </a:buClr>
              <a:defRPr/>
            </a:lvl2pPr>
            <a:lvl3pPr>
              <a:spcAft>
                <a:spcPts val="600"/>
              </a:spcAft>
              <a:buClr>
                <a:srgbClr val="FC3729"/>
              </a:buClr>
              <a:defRPr/>
            </a:lvl3pPr>
            <a:lvl4pPr>
              <a:spcAft>
                <a:spcPts val="600"/>
              </a:spcAft>
              <a:buClr>
                <a:srgbClr val="FC3729"/>
              </a:buClr>
              <a:defRPr/>
            </a:lvl4pPr>
            <a:lvl5pPr>
              <a:buClr>
                <a:srgbClr val="FC372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pic>
        <p:nvPicPr>
          <p:cNvPr id="12" name="Bilde 11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" y="4585429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85" y="545112"/>
            <a:ext cx="5119007" cy="8572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0"/>
          </p:nvPr>
        </p:nvSpPr>
        <p:spPr>
          <a:xfrm>
            <a:off x="588963" y="1386874"/>
            <a:ext cx="5118429" cy="2166937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742950" indent="-285750">
              <a:buClr>
                <a:srgbClr val="FC3729"/>
              </a:buClr>
              <a:buFont typeface="Arial"/>
              <a:buChar char="•"/>
              <a:defRPr/>
            </a:lvl2pPr>
            <a:lvl3pPr marL="1200150" indent="-285750">
              <a:buClr>
                <a:srgbClr val="FC3729"/>
              </a:buClr>
              <a:buFont typeface="Lucida Grande"/>
              <a:buChar char="‑"/>
              <a:defRPr/>
            </a:lvl3pPr>
            <a:lvl4pPr>
              <a:buClr>
                <a:srgbClr val="FC3729"/>
              </a:buClr>
              <a:defRPr/>
            </a:lvl4pPr>
            <a:lvl5pPr>
              <a:buClr>
                <a:srgbClr val="FC372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9" name="Bilde 8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" y="4585429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2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1" hasCustomPrompt="1"/>
          </p:nvPr>
        </p:nvSpPr>
        <p:spPr>
          <a:xfrm>
            <a:off x="4918127" y="568173"/>
            <a:ext cx="3672000" cy="403099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Bilde</a:t>
            </a:r>
            <a:endParaRPr lang="nb-NO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88385" y="656721"/>
            <a:ext cx="3640950" cy="1096348"/>
          </a:xfrm>
        </p:spPr>
        <p:txBody>
          <a:bodyPr/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10"/>
          </p:nvPr>
        </p:nvSpPr>
        <p:spPr>
          <a:xfrm>
            <a:off x="588385" y="1864476"/>
            <a:ext cx="3641527" cy="2177997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742950" indent="-285750">
              <a:buClr>
                <a:srgbClr val="FC3729"/>
              </a:buClr>
              <a:buFont typeface="Arial"/>
              <a:buChar char="•"/>
              <a:defRPr/>
            </a:lvl2pPr>
            <a:lvl3pPr marL="1200150" indent="-285750">
              <a:buClr>
                <a:srgbClr val="FC3729"/>
              </a:buClr>
              <a:buFont typeface="Lucida Grande"/>
              <a:buChar char="‑"/>
              <a:defRPr/>
            </a:lvl3pPr>
            <a:lvl4pPr>
              <a:buClr>
                <a:srgbClr val="FC3729"/>
              </a:buClr>
              <a:defRPr/>
            </a:lvl4pPr>
            <a:lvl5pPr>
              <a:buClr>
                <a:srgbClr val="FC372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20" name="Bilde 19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" y="4599171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20580" y="657297"/>
            <a:ext cx="3672000" cy="1095771"/>
          </a:xfrm>
        </p:spPr>
        <p:txBody>
          <a:bodyPr/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2"/>
          </p:nvPr>
        </p:nvSpPr>
        <p:spPr>
          <a:xfrm>
            <a:off x="4921734" y="1864476"/>
            <a:ext cx="3672000" cy="2177997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742950" indent="-285750">
              <a:buClr>
                <a:srgbClr val="FC3729"/>
              </a:buClr>
              <a:buFont typeface="Arial"/>
              <a:buChar char="•"/>
              <a:defRPr/>
            </a:lvl2pPr>
            <a:lvl3pPr marL="1200150" indent="-285750">
              <a:buClr>
                <a:srgbClr val="FC3729"/>
              </a:buClr>
              <a:buFont typeface="Lucida Grande"/>
              <a:buChar char="‑"/>
              <a:defRPr/>
            </a:lvl3pPr>
            <a:lvl4pPr>
              <a:buClr>
                <a:srgbClr val="FC3729"/>
              </a:buClr>
              <a:defRPr/>
            </a:lvl4pPr>
            <a:lvl5pPr>
              <a:buClr>
                <a:srgbClr val="FC372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3" hasCustomPrompt="1"/>
          </p:nvPr>
        </p:nvSpPr>
        <p:spPr>
          <a:xfrm>
            <a:off x="681361" y="568174"/>
            <a:ext cx="3672000" cy="31249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Bilde</a:t>
            </a:r>
            <a:endParaRPr lang="nb-NO" dirty="0"/>
          </a:p>
        </p:txBody>
      </p:sp>
      <p:pic>
        <p:nvPicPr>
          <p:cNvPr id="18" name="Bilde 17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1" y="4645639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9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623888" y="651737"/>
            <a:ext cx="5760000" cy="31527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500" b="0" i="0"/>
            </a:lvl1pPr>
            <a:lvl2pPr marL="742950" indent="-285750">
              <a:spcAft>
                <a:spcPts val="600"/>
              </a:spcAft>
              <a:buClr>
                <a:srgbClr val="FC3729"/>
              </a:buClr>
              <a:buFont typeface="Arial"/>
              <a:buChar char="•"/>
              <a:defRPr/>
            </a:lvl2pPr>
            <a:lvl3pPr marL="1143000" indent="-228600">
              <a:spcAft>
                <a:spcPts val="600"/>
              </a:spcAft>
              <a:buClr>
                <a:srgbClr val="FC3729"/>
              </a:buClr>
              <a:buFont typeface="Lucida Grande"/>
              <a:buChar char="-"/>
              <a:defRPr/>
            </a:lvl3pPr>
            <a:lvl4pPr marL="1600200" indent="-228600">
              <a:spcAft>
                <a:spcPts val="600"/>
              </a:spcAft>
              <a:buClr>
                <a:srgbClr val="FC3729"/>
              </a:buClr>
              <a:buFont typeface="Arial"/>
              <a:buChar char="•"/>
              <a:defRPr/>
            </a:lvl4pPr>
            <a:lvl5pPr>
              <a:spcAft>
                <a:spcPts val="600"/>
              </a:spcAft>
              <a:buClr>
                <a:srgbClr val="FC372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2" name="Bilde 11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" y="4585429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4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8385" y="545112"/>
            <a:ext cx="7967232" cy="8572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pic>
        <p:nvPicPr>
          <p:cNvPr id="8" name="Bilde 7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" y="4585429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Fagforbundet logo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" y="4585429"/>
            <a:ext cx="1574660" cy="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9913" y="1888341"/>
            <a:ext cx="7424176" cy="640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912" y="2522955"/>
            <a:ext cx="7424176" cy="174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7" r:id="rId3"/>
    <p:sldLayoutId id="2147493468" r:id="rId4"/>
    <p:sldLayoutId id="2147493469" r:id="rId5"/>
    <p:sldLayoutId id="2147493470" r:id="rId6"/>
    <p:sldLayoutId id="2147493471" r:id="rId7"/>
    <p:sldLayoutId id="2147493461" r:id="rId8"/>
    <p:sldLayoutId id="2147493462" r:id="rId9"/>
    <p:sldLayoutId id="2147493474" r:id="rId10"/>
    <p:sldLayoutId id="2147493472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rgbClr val="3C3C3B"/>
          </a:solidFill>
          <a:latin typeface="Source Sans Pro"/>
          <a:ea typeface="+mj-ea"/>
          <a:cs typeface="Source Sans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C3729"/>
        </a:buClr>
        <a:buFont typeface="Source Sans Pro" panose="020B0503030403020204" pitchFamily="34" charset="0"/>
        <a:buChar char="→"/>
        <a:defRPr sz="1600" kern="1200">
          <a:solidFill>
            <a:srgbClr val="3C3C3B"/>
          </a:solidFill>
          <a:latin typeface="Source Sans Pro"/>
          <a:ea typeface="+mn-ea"/>
          <a:cs typeface="Source Sans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C3729"/>
        </a:buClr>
        <a:buFont typeface="Arial" panose="020B0604020202020204" pitchFamily="34" charset="0"/>
        <a:buChar char="›"/>
        <a:defRPr sz="1600" kern="1200">
          <a:solidFill>
            <a:srgbClr val="3C3C3B"/>
          </a:solidFill>
          <a:latin typeface="Source Sans Pro"/>
          <a:ea typeface="+mn-ea"/>
          <a:cs typeface="Source Sans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C3729"/>
        </a:buClr>
        <a:buFont typeface="Source Sans Pro" panose="020B0503030403020204" pitchFamily="34" charset="0"/>
        <a:buChar char="»"/>
        <a:defRPr sz="1600" kern="1200">
          <a:solidFill>
            <a:srgbClr val="3C3C3B"/>
          </a:solidFill>
          <a:latin typeface="Source Sans Pro"/>
          <a:ea typeface="+mn-ea"/>
          <a:cs typeface="Source Sans Pro"/>
        </a:defRPr>
      </a:lvl3pPr>
      <a:lvl4pPr marL="1657350" indent="-285750" algn="l" defTabSz="457200" rtl="0" eaLnBrk="1" latinLnBrk="0" hangingPunct="1">
        <a:spcBef>
          <a:spcPct val="20000"/>
        </a:spcBef>
        <a:buClr>
          <a:srgbClr val="FC3729"/>
        </a:buClr>
        <a:buFont typeface="Source Sans Pro" panose="020B0503030403020204" pitchFamily="34" charset="0"/>
        <a:buChar char="‒"/>
        <a:defRPr sz="1600" kern="1200">
          <a:solidFill>
            <a:srgbClr val="3C3C3B"/>
          </a:solidFill>
          <a:latin typeface="Source Sans Pro"/>
          <a:ea typeface="+mn-ea"/>
          <a:cs typeface="Source Sans Pro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C3729"/>
        </a:buClr>
        <a:buFont typeface="Arial" panose="020B0604020202020204" pitchFamily="34" charset="0"/>
        <a:buChar char="•"/>
        <a:defRPr sz="1600" kern="1200">
          <a:solidFill>
            <a:srgbClr val="3C3C3B"/>
          </a:solidFill>
          <a:latin typeface="Source Sans Pro"/>
          <a:ea typeface="+mn-ea"/>
          <a:cs typeface="Source Sans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Digital plattform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- E</a:t>
            </a:r>
            <a:r>
              <a:rPr lang="nb-NO" dirty="0" smtClean="0"/>
              <a:t>ksempel fra Oslo kommune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708144" y="3293215"/>
            <a:ext cx="433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u="sng" smtClean="0"/>
              <a:t>Iren Luther</a:t>
            </a:r>
            <a:r>
              <a:rPr lang="nb-NO" smtClean="0"/>
              <a:t>, </a:t>
            </a:r>
            <a:r>
              <a:rPr lang="nb-NO" dirty="0" smtClean="0"/>
              <a:t>medlem av </a:t>
            </a:r>
            <a:r>
              <a:rPr lang="nb-NO" dirty="0" smtClean="0"/>
              <a:t>arbeidsutvalget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860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En operativ plattformtjeneste: Oslonøkkelen</a:t>
            </a:r>
          </a:p>
          <a:p>
            <a:r>
              <a:rPr lang="nb-NO" dirty="0" smtClean="0"/>
              <a:t>En digital visjon: «Tim»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Dette skal jeg snakke </a:t>
            </a:r>
            <a:r>
              <a:rPr lang="nb-NO" u="sng" dirty="0" smtClean="0"/>
              <a:t>kort</a:t>
            </a:r>
            <a:r>
              <a:rPr lang="nb-NO" dirty="0" smtClean="0"/>
              <a:t> om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34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" name="oslonøkkel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93" y="358499"/>
            <a:ext cx="7258958" cy="4083018"/>
          </a:xfrm>
        </p:spPr>
      </p:pic>
    </p:spTree>
    <p:extLst>
      <p:ext uri="{BB962C8B-B14F-4D97-AF65-F5344CB8AC3E}">
        <p14:creationId xmlns:p14="http://schemas.microsoft.com/office/powerpoint/2010/main" val="12686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En </a:t>
            </a:r>
            <a:r>
              <a:rPr lang="nb-NO" dirty="0" err="1" smtClean="0"/>
              <a:t>app</a:t>
            </a:r>
            <a:endParaRPr lang="nb-NO" dirty="0" smtClean="0"/>
          </a:p>
          <a:p>
            <a:r>
              <a:rPr lang="nb-NO" dirty="0" smtClean="0"/>
              <a:t>Krever posisjonstilgang</a:t>
            </a:r>
          </a:p>
          <a:p>
            <a:r>
              <a:rPr lang="nb-NO" dirty="0" smtClean="0"/>
              <a:t>Gir adgang til bibliotek, gjenbruksstasjoner</a:t>
            </a:r>
          </a:p>
          <a:p>
            <a:r>
              <a:rPr lang="nb-NO" dirty="0" smtClean="0"/>
              <a:t>Flere tjenester på vei </a:t>
            </a:r>
            <a:endParaRPr lang="nb-NO" dirty="0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Oslonøkkelen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20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Hva innebærer </a:t>
            </a:r>
            <a:r>
              <a:rPr lang="nb-NO" dirty="0" err="1" smtClean="0"/>
              <a:t>meråpne</a:t>
            </a:r>
            <a:r>
              <a:rPr lang="nb-NO" dirty="0" smtClean="0"/>
              <a:t> offentlige tjenester for våre medlemmer?</a:t>
            </a:r>
          </a:p>
          <a:p>
            <a:r>
              <a:rPr lang="nb-NO" dirty="0" smtClean="0"/>
              <a:t>Hva skjer med tjenestekvaliteten?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Problemstillinger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69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88385" y="1590457"/>
            <a:ext cx="4366170" cy="2825540"/>
          </a:xfrm>
        </p:spPr>
        <p:txBody>
          <a:bodyPr/>
          <a:lstStyle/>
          <a:p>
            <a:r>
              <a:rPr lang="nb-NO" dirty="0" smtClean="0"/>
              <a:t>«Tim» </a:t>
            </a:r>
            <a:r>
              <a:rPr lang="nb-NO" dirty="0"/>
              <a:t>er en </a:t>
            </a:r>
            <a:r>
              <a:rPr lang="nb-NO" dirty="0" smtClean="0"/>
              <a:t>fremtidsvisjon</a:t>
            </a:r>
          </a:p>
          <a:p>
            <a:r>
              <a:rPr lang="nb-NO" dirty="0" smtClean="0"/>
              <a:t>«Tim» forholder seg til én samlet kommune</a:t>
            </a:r>
          </a:p>
          <a:p>
            <a:r>
              <a:rPr lang="nb-NO" dirty="0" smtClean="0"/>
              <a:t>Målet til Oslo kommune er realisering av «Tim»</a:t>
            </a:r>
          </a:p>
          <a:p>
            <a:r>
              <a:rPr lang="nb-NO" dirty="0"/>
              <a:t>N</a:t>
            </a:r>
            <a:r>
              <a:rPr lang="nb-NO" dirty="0" smtClean="0"/>
              <a:t>asjonal overføringsverdi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		«Tim»</a:t>
            </a:r>
            <a:endParaRPr lang="nb-NO" dirty="0"/>
          </a:p>
        </p:txBody>
      </p:sp>
      <p:pic>
        <p:nvPicPr>
          <p:cNvPr id="4" name="Picture 2" descr="https://lh3.googleusercontent.com/ktitnEpNDmfJ7Y6MN-rgR-8RSYAeA9xOepBjBt7vWTJ3VGlMVLn-Z6FwTG63X5KwyvEw2YK3LaeWTU31JvG1J_I9-OCVQPaMXiF2OyvtW5S4yMX3TBqR7_7fsNdri6EbolTznX4AZ7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16" y="545112"/>
            <a:ext cx="2149245" cy="44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l høyre 2"/>
          <p:cNvSpPr/>
          <p:nvPr/>
        </p:nvSpPr>
        <p:spPr>
          <a:xfrm>
            <a:off x="2928830" y="736748"/>
            <a:ext cx="2745513" cy="473977"/>
          </a:xfrm>
          <a:prstGeom prst="rightArrow">
            <a:avLst/>
          </a:prstGeom>
          <a:gradFill>
            <a:gsLst>
              <a:gs pos="100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7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4294967295"/>
          </p:nvPr>
        </p:nvSpPr>
        <p:spPr>
          <a:xfrm>
            <a:off x="7617619" y="4719264"/>
            <a:ext cx="1004888" cy="273844"/>
          </a:xfrm>
          <a:prstGeom prst="rect">
            <a:avLst/>
          </a:prstGeom>
        </p:spPr>
        <p:txBody>
          <a:bodyPr/>
          <a:lstStyle/>
          <a:p>
            <a:fld id="{4CD1A60D-DB44-0749-AE29-4712892B2B84}" type="datetime1">
              <a:rPr lang="nb-NO" smtClean="0"/>
              <a:t>18.10.2019</a:t>
            </a:fld>
            <a:endParaRPr lang="nb-NO"/>
          </a:p>
        </p:txBody>
      </p:sp>
      <p:pic>
        <p:nvPicPr>
          <p:cNvPr id="9218" name="Picture 2" descr="https://lh3.googleusercontent.com/tCzt7gMiMNuNZEPtvttYcNMYTRa3zISXjr0uIM2phSeaP_HYcYe8gEBa0PAVYTJxYfpkGMs3mnI78iV2tsKMECCMjZ5fLnls4Vyvw5ciKsashB4OMBM-yMkQ78eDOTbQo11Lm5SPK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73"/>
            <a:ext cx="9144000" cy="51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73" y="0"/>
            <a:ext cx="5699491" cy="46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Spørsmål?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943601" y="3060582"/>
            <a:ext cx="7245480" cy="1314450"/>
          </a:xfrm>
        </p:spPr>
        <p:txBody>
          <a:bodyPr/>
          <a:lstStyle/>
          <a:p>
            <a:r>
              <a:rPr lang="nb-NO" dirty="0" smtClean="0"/>
              <a:t>- Takk for meg!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485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rgbClr val="B1B0B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gforbundet_ppt-mal.potx" id="{8B0AFCAB-A2B0-4818-86C8-AB442E244C73}" vid="{3DDFC00A-10E2-4EAF-9408-04F5178AC25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3/field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Fagforbundet_ppt-mal</Template>
  <TotalTime>195</TotalTime>
  <Words>96</Words>
  <Application>Microsoft Office PowerPoint</Application>
  <PresentationFormat>Skjermfremvisning (16:9)</PresentationFormat>
  <Paragraphs>22</Paragraphs>
  <Slides>9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Lucida Grande</vt:lpstr>
      <vt:lpstr>Source Sans Pro</vt:lpstr>
      <vt:lpstr>Office-tema</vt:lpstr>
      <vt:lpstr>Digital plattform </vt:lpstr>
      <vt:lpstr>Dette skal jeg snakke kort om</vt:lpstr>
      <vt:lpstr>PowerPoint-presentasjon</vt:lpstr>
      <vt:lpstr>Oslonøkkelen</vt:lpstr>
      <vt:lpstr>Problemstillinger</vt:lpstr>
      <vt:lpstr>  «Tim»</vt:lpstr>
      <vt:lpstr>PowerPoint-presentasjon</vt:lpstr>
      <vt:lpstr>PowerPoint-presentasjon</vt:lpstr>
      <vt:lpstr>Spørsmål?</vt:lpstr>
    </vt:vector>
  </TitlesOfParts>
  <Company>Fagforbundet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Brobakken, Knut</dc:creator>
  <cp:lastModifiedBy>Danielsen, Christian</cp:lastModifiedBy>
  <cp:revision>15</cp:revision>
  <dcterms:created xsi:type="dcterms:W3CDTF">2018-04-06T09:44:25Z</dcterms:created>
  <dcterms:modified xsi:type="dcterms:W3CDTF">2019-10-18T10:26:09Z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